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7"/>
  </p:notesMasterIdLst>
  <p:sldIdLst>
    <p:sldId id="257" r:id="rId2"/>
    <p:sldId id="256" r:id="rId3"/>
    <p:sldId id="258" r:id="rId4"/>
    <p:sldId id="263" r:id="rId5"/>
    <p:sldId id="264" r:id="rId6"/>
    <p:sldId id="265" r:id="rId7"/>
    <p:sldId id="266" r:id="rId8"/>
    <p:sldId id="259" r:id="rId9"/>
    <p:sldId id="267" r:id="rId10"/>
    <p:sldId id="260" r:id="rId11"/>
    <p:sldId id="268" r:id="rId12"/>
    <p:sldId id="261" r:id="rId13"/>
    <p:sldId id="262" r:id="rId14"/>
    <p:sldId id="269" r:id="rId15"/>
    <p:sldId id="271" r:id="rId16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100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1015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1015"/>
          </a:xfrm>
          <a:prstGeom prst="rect">
            <a:avLst/>
          </a:prstGeom>
        </p:spPr>
        <p:txBody>
          <a:bodyPr vert="horz" lIns="92428" tIns="46214" rIns="92428" bIns="46214" rtlCol="0"/>
          <a:lstStyle>
            <a:lvl1pPr algn="r">
              <a:defRPr sz="1200"/>
            </a:lvl1pPr>
          </a:lstStyle>
          <a:p>
            <a:fld id="{DACDE2E0-63CB-4CC8-BF31-FDAD334D3746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3588" y="750888"/>
            <a:ext cx="28209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8" tIns="46214" rIns="92428" bIns="462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2"/>
            <a:ext cx="5510530" cy="4509135"/>
          </a:xfrm>
          <a:prstGeom prst="rect">
            <a:avLst/>
          </a:prstGeom>
        </p:spPr>
        <p:txBody>
          <a:bodyPr vert="horz" lIns="92428" tIns="46214" rIns="92428" bIns="4621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2428" tIns="46214" rIns="92428" bIns="46214" rtlCol="0" anchor="b"/>
          <a:lstStyle>
            <a:lvl1pPr algn="r">
              <a:defRPr sz="1200"/>
            </a:lvl1pPr>
          </a:lstStyle>
          <a:p>
            <a:fld id="{4A0F9EAC-7007-4B8F-A691-315E35D7A5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26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033588" y="750888"/>
            <a:ext cx="2820987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F9EAC-7007-4B8F-A691-315E35D7A5E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6416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6351" y="-22577"/>
            <a:ext cx="6565901" cy="8602133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7784" y="5926667"/>
            <a:ext cx="6348521" cy="2287748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148" y="1"/>
            <a:ext cx="4358426" cy="428820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28076" y="284031"/>
            <a:ext cx="6360401" cy="7661344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338562" y="891117"/>
            <a:ext cx="5650143" cy="3688704"/>
          </a:xfrm>
        </p:spPr>
        <p:txBody>
          <a:bodyPr anchor="b">
            <a:norm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415847" y="4595774"/>
            <a:ext cx="5634045" cy="733777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2751803" y="6285656"/>
            <a:ext cx="3455805" cy="1256475"/>
          </a:xfrm>
        </p:spPr>
        <p:txBody>
          <a:bodyPr/>
          <a:lstStyle>
            <a:lvl1pPr algn="ctr">
              <a:defRPr sz="3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00" y="6606181"/>
            <a:ext cx="2240302" cy="1224481"/>
          </a:xfrm>
        </p:spPr>
        <p:txBody>
          <a:bodyPr vert="horz" lIns="91440" tIns="45720" rIns="91440" bIns="45720" rtlCol="0" anchor="ctr"/>
          <a:lstStyle>
            <a:lvl1pPr algn="r">
              <a:defRPr lang="en-US" sz="315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5551138" y="5093264"/>
            <a:ext cx="510293" cy="664627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5-Point Star 32"/>
          <p:cNvSpPr/>
          <p:nvPr/>
        </p:nvSpPr>
        <p:spPr>
          <a:xfrm rot="21420000">
            <a:off x="2341463" y="6742911"/>
            <a:ext cx="386540" cy="687181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46688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5475111"/>
            <a:ext cx="5847023" cy="78512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5764" y="914401"/>
            <a:ext cx="5845789" cy="4259871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51" y="6270564"/>
            <a:ext cx="5847035" cy="909963"/>
          </a:xfrm>
        </p:spPr>
        <p:txBody>
          <a:bodyPr anchor="t"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5474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4" y="914402"/>
            <a:ext cx="5848258" cy="4259871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52" y="5475111"/>
            <a:ext cx="5847035" cy="16981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232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75" y="914400"/>
            <a:ext cx="5357824" cy="3888939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872024" y="4813376"/>
            <a:ext cx="4875725" cy="503691"/>
          </a:xfrm>
        </p:spPr>
        <p:txBody>
          <a:bodyPr anchor="t">
            <a:normAutofit/>
          </a:bodyPr>
          <a:lstStyle>
            <a:lvl1pPr marL="0" indent="0" algn="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3" y="5475112"/>
            <a:ext cx="5848247" cy="16910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03210" y="1183800"/>
            <a:ext cx="342900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2860" y="3875310"/>
            <a:ext cx="342900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92570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2298474"/>
            <a:ext cx="5847023" cy="334911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3" y="5663291"/>
            <a:ext cx="5847023" cy="1520859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305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5763" y="914402"/>
            <a:ext cx="5847023" cy="153595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5764" y="2751194"/>
            <a:ext cx="1861947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85764" y="3519544"/>
            <a:ext cx="1861947" cy="364657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81975" y="2751194"/>
            <a:ext cx="1861947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381975" y="3519544"/>
            <a:ext cx="1861947" cy="364657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70839" y="2751194"/>
            <a:ext cx="1861947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370839" y="3519544"/>
            <a:ext cx="1861947" cy="364657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4739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85763" y="914402"/>
            <a:ext cx="5848247" cy="153595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89160" y="5084034"/>
            <a:ext cx="1861947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85751" y="2751195"/>
            <a:ext cx="1861947" cy="204896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89160" y="5852385"/>
            <a:ext cx="1861947" cy="1313732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83544" y="5084034"/>
            <a:ext cx="1861947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382749" y="2751195"/>
            <a:ext cx="1861947" cy="2046983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382749" y="5852382"/>
            <a:ext cx="1862741" cy="1313733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70031" y="5084034"/>
            <a:ext cx="1861947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16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369961" y="2751192"/>
            <a:ext cx="1861947" cy="204959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369961" y="5852379"/>
            <a:ext cx="1861947" cy="131373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15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385763" y="2751195"/>
            <a:ext cx="5847023" cy="441492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4437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58922" y="914402"/>
            <a:ext cx="1273864" cy="625171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385764" y="914402"/>
            <a:ext cx="4446242" cy="625171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93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85763" y="2751195"/>
            <a:ext cx="5847023" cy="44149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0571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914402"/>
            <a:ext cx="5847023" cy="4257983"/>
          </a:xfrm>
        </p:spPr>
        <p:txBody>
          <a:bodyPr anchor="b">
            <a:normAutofit/>
          </a:bodyPr>
          <a:lstStyle>
            <a:lvl1pPr algn="l"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3" y="4989689"/>
            <a:ext cx="5847023" cy="2186152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2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5763" y="914400"/>
            <a:ext cx="5848247" cy="15441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385763" y="2751195"/>
            <a:ext cx="2862402" cy="441491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3371609" y="2751195"/>
            <a:ext cx="2861178" cy="441491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2984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5763" y="914400"/>
            <a:ext cx="5847023" cy="15441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677" y="2751195"/>
            <a:ext cx="2693488" cy="906659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385764" y="3815644"/>
            <a:ext cx="2862401" cy="335046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36506" y="2751195"/>
            <a:ext cx="2697503" cy="906659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3371608" y="3815644"/>
            <a:ext cx="2862401" cy="335046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410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0271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217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74" y="914400"/>
            <a:ext cx="2321359" cy="2697669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2838450" y="914402"/>
            <a:ext cx="3394336" cy="6251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0174" y="3612071"/>
            <a:ext cx="2321360" cy="3554044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16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3" y="914400"/>
            <a:ext cx="3306129" cy="2697669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60805" y="2"/>
            <a:ext cx="2371981" cy="6762044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5764" y="3612071"/>
            <a:ext cx="3306128" cy="3149975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860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4286" y="2"/>
            <a:ext cx="6753010" cy="8858775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763" y="914402"/>
            <a:ext cx="5848247" cy="15359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63" y="2751195"/>
            <a:ext cx="5848247" cy="4414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05171" y="7676445"/>
            <a:ext cx="2128838" cy="664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764" y="7676445"/>
            <a:ext cx="3093592" cy="664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6506" y="7676445"/>
            <a:ext cx="510293" cy="6646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455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7264"/>
            <a:ext cx="6741368" cy="16703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МАОУ «Средняя Общеобразовательная Школа №6 имени Героя России С.Л.Яшкина» г.Перми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32656" y="1877568"/>
            <a:ext cx="5847023" cy="41983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«Возьми себе в пример героя,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    наблюдай за ним, </a:t>
            </a:r>
          </a:p>
          <a:p>
            <a:pPr>
              <a:buNone/>
            </a:pPr>
            <a:r>
              <a:rPr lang="ru-RU" sz="2000" b="1" dirty="0" smtClean="0"/>
              <a:t>    следуй за ним,</a:t>
            </a:r>
          </a:p>
          <a:p>
            <a:pPr>
              <a:buNone/>
            </a:pPr>
            <a:r>
              <a:rPr lang="ru-RU" sz="2000" b="1" dirty="0" smtClean="0"/>
              <a:t>     догони и обгони его,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     слава тебе!»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                             (А.В. Суворов)</a:t>
            </a:r>
            <a:endParaRPr lang="ru-RU" sz="2000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8078" y="5220072"/>
            <a:ext cx="4628679" cy="3458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8680" y="609600"/>
            <a:ext cx="6023570" cy="14224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Встреча с учениками </a:t>
            </a:r>
            <a:br>
              <a:rPr lang="ru-RU" sz="3600" dirty="0" smtClean="0"/>
            </a:br>
            <a:r>
              <a:rPr lang="ru-RU" sz="3600" dirty="0" smtClean="0"/>
              <a:t>МБОУ «СОШ №6», г.Перми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SAM_035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24744" y="2051720"/>
            <a:ext cx="4968552" cy="417646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76672" y="6516216"/>
            <a:ext cx="6097864" cy="2376264"/>
          </a:xfrm>
        </p:spPr>
        <p:txBody>
          <a:bodyPr>
            <a:normAutofit lnSpcReduction="10000"/>
          </a:bodyPr>
          <a:lstStyle/>
          <a:p>
            <a:r>
              <a:rPr lang="ru-RU" sz="1900" dirty="0" smtClean="0"/>
              <a:t>В настоящее время, не смотря на имеющиеся ранения, контузию, ожоги, полученные в ходе </a:t>
            </a:r>
            <a:r>
              <a:rPr lang="ru-RU" sz="1900" dirty="0" err="1" smtClean="0"/>
              <a:t>контртеррористических</a:t>
            </a:r>
            <a:r>
              <a:rPr lang="ru-RU" sz="1900" dirty="0" smtClean="0"/>
              <a:t> операций на Северном Кавказе, полковник полиции Яшкин С.Л. продолжает без ограничений выполнять поставленные задачи руководства МВД, передаёт свой богатый боевой опыт молодёжи.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104" y="291509"/>
            <a:ext cx="5848247" cy="154418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Работа клуба «Патриот»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DSCN452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76672" y="2051720"/>
            <a:ext cx="3044825" cy="2283619"/>
          </a:xfrm>
        </p:spPr>
      </p:pic>
      <p:pic>
        <p:nvPicPr>
          <p:cNvPr id="6" name="Содержимое 5" descr="9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1772816" y="4499992"/>
            <a:ext cx="3044825" cy="2031515"/>
          </a:xfrm>
        </p:spPr>
      </p:pic>
      <p:pic>
        <p:nvPicPr>
          <p:cNvPr id="7" name="Рисунок 6" descr="SAM_0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3637" y="2051720"/>
            <a:ext cx="2976331" cy="2232248"/>
          </a:xfrm>
          <a:prstGeom prst="rect">
            <a:avLst/>
          </a:prstGeom>
        </p:spPr>
      </p:pic>
      <p:pic>
        <p:nvPicPr>
          <p:cNvPr id="8" name="Рисунок 7" descr="Изображение 1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656" y="6660232"/>
            <a:ext cx="2996952" cy="1997968"/>
          </a:xfrm>
          <a:prstGeom prst="rect">
            <a:avLst/>
          </a:prstGeom>
        </p:spPr>
      </p:pic>
      <p:pic>
        <p:nvPicPr>
          <p:cNvPr id="9" name="Рисунок 8" descr="Изображение 2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1008" y="6641976"/>
            <a:ext cx="3024336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4278" y="394992"/>
            <a:ext cx="5848247" cy="1544187"/>
          </a:xfrm>
        </p:spPr>
        <p:txBody>
          <a:bodyPr/>
          <a:lstStyle/>
          <a:p>
            <a:r>
              <a:rPr lang="ru-RU" dirty="0" smtClean="0"/>
              <a:t>Совместные занятия</a:t>
            </a:r>
            <a:endParaRPr lang="ru-RU" dirty="0"/>
          </a:p>
        </p:txBody>
      </p:sp>
      <p:pic>
        <p:nvPicPr>
          <p:cNvPr id="8" name="Содержимое 7" descr="SAM_034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04664" y="2267744"/>
            <a:ext cx="3070000" cy="2736304"/>
          </a:xfrm>
        </p:spPr>
      </p:pic>
      <p:pic>
        <p:nvPicPr>
          <p:cNvPr id="9" name="Содержимое 8" descr="SAM_0355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3717032" y="5449849"/>
            <a:ext cx="2860675" cy="2146487"/>
          </a:xfrm>
        </p:spPr>
      </p:pic>
      <p:pic>
        <p:nvPicPr>
          <p:cNvPr id="10" name="Рисунок 9" descr="DSCN45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5024" y="2771196"/>
            <a:ext cx="2977136" cy="2232852"/>
          </a:xfrm>
          <a:prstGeom prst="rect">
            <a:avLst/>
          </a:prstGeom>
        </p:spPr>
      </p:pic>
      <p:pic>
        <p:nvPicPr>
          <p:cNvPr id="11" name="Рисунок 10" descr="SAM_0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4664" y="6104706"/>
            <a:ext cx="3140968" cy="23557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Обмен опытом</a:t>
            </a:r>
            <a:endParaRPr lang="ru-RU" dirty="0"/>
          </a:p>
        </p:txBody>
      </p:sp>
      <p:pic>
        <p:nvPicPr>
          <p:cNvPr id="5" name="Содержимое 4" descr="SAM_035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32656" y="467544"/>
            <a:ext cx="2186089" cy="2304256"/>
          </a:xfrm>
        </p:spPr>
      </p:pic>
      <p:pic>
        <p:nvPicPr>
          <p:cNvPr id="6" name="Содержимое 5" descr="SAM_0358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3861048" y="2085989"/>
            <a:ext cx="2396357" cy="2558019"/>
          </a:xfrm>
        </p:spPr>
      </p:pic>
      <p:pic>
        <p:nvPicPr>
          <p:cNvPr id="7" name="Рисунок 6" descr="SAM_03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648" y="3059832"/>
            <a:ext cx="3348372" cy="2892993"/>
          </a:xfrm>
          <a:prstGeom prst="rect">
            <a:avLst/>
          </a:prstGeom>
        </p:spPr>
      </p:pic>
      <p:pic>
        <p:nvPicPr>
          <p:cNvPr id="8" name="Рисунок 7" descr="DSCN45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4944" y="6066166"/>
            <a:ext cx="3625208" cy="2718906"/>
          </a:xfrm>
          <a:prstGeom prst="rect">
            <a:avLst/>
          </a:prstGeom>
        </p:spPr>
      </p:pic>
      <p:pic>
        <p:nvPicPr>
          <p:cNvPr id="9" name="Рисунок 8" descr="Изображение 2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648" y="6588224"/>
            <a:ext cx="2456892" cy="1637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0" y="251520"/>
            <a:ext cx="3384376" cy="1409576"/>
          </a:xfrm>
        </p:spPr>
        <p:txBody>
          <a:bodyPr>
            <a:normAutofit/>
          </a:bodyPr>
          <a:lstStyle/>
          <a:p>
            <a:r>
              <a:rPr lang="ru-RU" dirty="0" smtClean="0"/>
              <a:t>«Тяжело в ученье – легко в бою»</a:t>
            </a:r>
            <a:endParaRPr lang="ru-RU" dirty="0"/>
          </a:p>
        </p:txBody>
      </p:sp>
      <p:pic>
        <p:nvPicPr>
          <p:cNvPr id="14" name="Содержимое 13" descr="SAM_0118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42900" y="3131840"/>
            <a:ext cx="3044825" cy="2283619"/>
          </a:xfrm>
        </p:spPr>
      </p:pic>
      <p:pic>
        <p:nvPicPr>
          <p:cNvPr id="6" name="Содержимое 5" descr="SAM_0105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3573016" y="2648421"/>
            <a:ext cx="3044825" cy="2283619"/>
          </a:xfrm>
        </p:spPr>
      </p:pic>
      <p:pic>
        <p:nvPicPr>
          <p:cNvPr id="7" name="Рисунок 6" descr="SAM_0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657" y="5796136"/>
            <a:ext cx="3096344" cy="2322258"/>
          </a:xfrm>
          <a:prstGeom prst="rect">
            <a:avLst/>
          </a:prstGeom>
        </p:spPr>
      </p:pic>
      <p:pic>
        <p:nvPicPr>
          <p:cNvPr id="9" name="Рисунок 8" descr="SAM_01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1008" y="5292080"/>
            <a:ext cx="3096344" cy="2322258"/>
          </a:xfrm>
          <a:prstGeom prst="rect">
            <a:avLst/>
          </a:prstGeom>
        </p:spPr>
      </p:pic>
      <p:pic>
        <p:nvPicPr>
          <p:cNvPr id="10" name="Рисунок 9" descr="SAM_01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648" y="557554"/>
            <a:ext cx="3068960" cy="230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5104" y="179512"/>
            <a:ext cx="2420888" cy="1625600"/>
          </a:xfrm>
        </p:spPr>
        <p:txBody>
          <a:bodyPr>
            <a:normAutofit/>
          </a:bodyPr>
          <a:lstStyle/>
          <a:p>
            <a:r>
              <a:rPr lang="ru-RU" dirty="0" smtClean="0"/>
              <a:t>И мороз нам не преграда</a:t>
            </a:r>
            <a:endParaRPr lang="ru-RU" dirty="0"/>
          </a:p>
        </p:txBody>
      </p:sp>
      <p:pic>
        <p:nvPicPr>
          <p:cNvPr id="5" name="Содержимое 4" descr="SAM_001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88164" y="395536"/>
            <a:ext cx="4004932" cy="3003699"/>
          </a:xfrm>
        </p:spPr>
      </p:pic>
      <p:pic>
        <p:nvPicPr>
          <p:cNvPr id="6" name="Содержимое 5" descr="SAM_0022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3356992" y="2195736"/>
            <a:ext cx="3188841" cy="2283619"/>
          </a:xfrm>
        </p:spPr>
      </p:pic>
      <p:pic>
        <p:nvPicPr>
          <p:cNvPr id="7" name="Рисунок 6" descr="SAM_0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648" y="4124486"/>
            <a:ext cx="4149080" cy="3111810"/>
          </a:xfrm>
          <a:prstGeom prst="rect">
            <a:avLst/>
          </a:prstGeom>
        </p:spPr>
      </p:pic>
      <p:pic>
        <p:nvPicPr>
          <p:cNvPr id="8" name="Рисунок 7" descr="SAM_0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6991" y="6156176"/>
            <a:ext cx="3284983" cy="24637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652" y="4379979"/>
            <a:ext cx="6229350" cy="264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652" y="7164288"/>
            <a:ext cx="6229350" cy="1524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Сергей Леонидович Яшкин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Рисунок 3" descr="яшкин1-9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705" y="395536"/>
            <a:ext cx="4752528" cy="6625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6672" y="5940152"/>
            <a:ext cx="5943600" cy="194421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Настоящий полковник, настоящий офицер – </a:t>
            </a:r>
            <a:br>
              <a:rPr lang="ru-RU" sz="3200" dirty="0" smtClean="0"/>
            </a:br>
            <a:r>
              <a:rPr lang="ru-RU" sz="3200" dirty="0" smtClean="0"/>
              <a:t>Герой России</a:t>
            </a:r>
            <a:br>
              <a:rPr lang="ru-RU" sz="3200" dirty="0" smtClean="0"/>
            </a:br>
            <a:endParaRPr lang="ru-RU" sz="3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76672" y="5724128"/>
            <a:ext cx="5943600" cy="131298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7" name="Содержимое 6" descr="11082012557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04466" y="981358"/>
            <a:ext cx="5688012" cy="4319587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Биография Героя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400" b="1" dirty="0" smtClean="0"/>
              <a:t>Родился 8 июля 1965 года в городе Пермь.</a:t>
            </a:r>
          </a:p>
          <a:p>
            <a:r>
              <a:rPr lang="ru-RU" sz="2400" b="1" dirty="0" smtClean="0"/>
              <a:t> </a:t>
            </a:r>
            <a:r>
              <a:rPr lang="ru-RU" sz="2400" b="1" u="sng" dirty="0" smtClean="0"/>
              <a:t>До 1980 учился в средней</a:t>
            </a:r>
            <a:r>
              <a:rPr lang="ru-RU" sz="2400" b="1" dirty="0" smtClean="0"/>
              <a:t> </a:t>
            </a:r>
            <a:r>
              <a:rPr lang="ru-RU" sz="2400" b="1" u="sng" dirty="0" smtClean="0"/>
              <a:t>общеобразовательной школе №6</a:t>
            </a:r>
            <a:r>
              <a:rPr lang="ru-RU" sz="2400" b="1" dirty="0" smtClean="0"/>
              <a:t> города Перми.</a:t>
            </a:r>
          </a:p>
          <a:p>
            <a:r>
              <a:rPr lang="ru-RU" sz="2400" b="1" dirty="0" smtClean="0"/>
              <a:t>Любимым предметом в школе была история.</a:t>
            </a:r>
          </a:p>
          <a:p>
            <a:r>
              <a:rPr lang="ru-RU" sz="2400" b="1" dirty="0" smtClean="0"/>
              <a:t>Увлекался спортом: занимался лёгкой атлетикой и боксом.</a:t>
            </a:r>
          </a:p>
          <a:p>
            <a:r>
              <a:rPr lang="ru-RU" sz="2400" b="1" dirty="0" smtClean="0"/>
              <a:t> После 8 классов поступил в профтехучилище №4, учился на слесаря-инструментальщика и в это же время работал на заводе имени Дзержинского.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Служба в рядах Советской армии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42900" y="2366923"/>
            <a:ext cx="6172200" cy="436531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В 1983 году был призван на службу в ряды Советской армии.</a:t>
            </a:r>
          </a:p>
          <a:p>
            <a:r>
              <a:rPr lang="ru-RU" sz="2000" b="1" dirty="0" smtClean="0"/>
              <a:t> Срочную службу проходил в воздушно-десантных войсках.</a:t>
            </a:r>
          </a:p>
          <a:p>
            <a:r>
              <a:rPr lang="ru-RU" sz="2000" b="1" dirty="0" smtClean="0"/>
              <a:t> Вначале в сержантской школе ВДВ, в городе </a:t>
            </a:r>
            <a:r>
              <a:rPr lang="ru-RU" sz="2000" b="1" dirty="0" err="1" smtClean="0"/>
              <a:t>Гайжюнае</a:t>
            </a:r>
            <a:r>
              <a:rPr lang="ru-RU" sz="2000" b="1" dirty="0" smtClean="0"/>
              <a:t> Литовкой ССР, а после её окончания в городе Каунас в отдельной разведывательной роте (дивизия ВДВ).</a:t>
            </a:r>
          </a:p>
          <a:p>
            <a:r>
              <a:rPr lang="ru-RU" sz="2000" b="1" dirty="0" smtClean="0"/>
              <a:t> Службу закончил в воинском звании старшина.</a:t>
            </a: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312264066_e358e4f282b7286a10b97da1d9fb2ad8_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0848" y="6660232"/>
            <a:ext cx="2808312" cy="2106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2900" y="203201"/>
            <a:ext cx="6172200" cy="148847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 </a:t>
            </a:r>
            <a:r>
              <a:rPr lang="ru-RU" sz="7200" dirty="0" smtClean="0">
                <a:solidFill>
                  <a:schemeClr val="accent1"/>
                </a:solidFill>
              </a:rPr>
              <a:t>ОМОН</a:t>
            </a:r>
            <a:endParaRPr lang="ru-RU" sz="3600" dirty="0">
              <a:solidFill>
                <a:schemeClr val="accent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42900" y="1475656"/>
            <a:ext cx="6172200" cy="665234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/>
              <a:t>С 1988 года служил командиром отделения и заместителем командира взвода. </a:t>
            </a:r>
          </a:p>
          <a:p>
            <a:pPr>
              <a:buNone/>
            </a:pPr>
            <a:r>
              <a:rPr lang="ru-RU" sz="2800" dirty="0" smtClean="0"/>
              <a:t>Этот период связан:</a:t>
            </a:r>
          </a:p>
          <a:p>
            <a:r>
              <a:rPr lang="ru-RU" sz="2800" dirty="0" smtClean="0"/>
              <a:t> с командировкой в 1989 году в город Тбилиси, в связи с возникшими беспорядками, </a:t>
            </a:r>
          </a:p>
          <a:p>
            <a:r>
              <a:rPr lang="ru-RU" sz="2800" dirty="0" smtClean="0"/>
              <a:t>с освобождением заложников в </a:t>
            </a:r>
            <a:r>
              <a:rPr lang="ru-RU" sz="2800" dirty="0" err="1" smtClean="0"/>
              <a:t>Кизеловском</a:t>
            </a:r>
            <a:r>
              <a:rPr lang="ru-RU" sz="2800" dirty="0" smtClean="0"/>
              <a:t> изоляторе временного содержания, </a:t>
            </a:r>
          </a:p>
          <a:p>
            <a:r>
              <a:rPr lang="ru-RU" sz="2800" dirty="0" smtClean="0"/>
              <a:t>выполнением задач по обеспечению общественного порядка на улицах города.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44" y="207264"/>
            <a:ext cx="6401900" cy="13045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Специальный отряд быстрого реагирования</a:t>
            </a:r>
            <a:endParaRPr lang="ru-RU" sz="3600" dirty="0"/>
          </a:p>
        </p:txBody>
      </p:sp>
      <p:pic>
        <p:nvPicPr>
          <p:cNvPr id="7" name="Рисунок 6" descr="290620123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6850" r="36850"/>
          <a:stretch>
            <a:fillRect/>
          </a:stretch>
        </p:blipFill>
        <p:spPr>
          <a:xfrm>
            <a:off x="3933056" y="1619672"/>
            <a:ext cx="2371981" cy="676204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85764" y="1619672"/>
            <a:ext cx="3306128" cy="676204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С 1999 года Сергей Леонидович служит в СОБРе.</a:t>
            </a:r>
          </a:p>
          <a:p>
            <a:pPr algn="l"/>
            <a:r>
              <a:rPr lang="ru-RU" sz="2000" dirty="0" smtClean="0"/>
              <a:t> В этом отряде прошёл путь в должностях от оперуполномоченного до командира Пермского СОБРа и поднялся в званиях от младшего лейтенанта милиции до полковника полиции. </a:t>
            </a:r>
          </a:p>
          <a:p>
            <a:pPr algn="l"/>
            <a:r>
              <a:rPr lang="ru-RU" sz="2000" dirty="0" smtClean="0"/>
              <a:t>В период службы в СОБРе много раз со своим отрядом выполнял служебные задачи на Северном Кавказе (Чечня, Ингушетия, Дагестан).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0648" y="609600"/>
            <a:ext cx="6311602" cy="1422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Вручение награды президентом России В.В. Путиным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pic-13877-1372864187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04664" y="2195736"/>
            <a:ext cx="5942554" cy="352839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8680" y="6084168"/>
            <a:ext cx="6120680" cy="252028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/>
              <a:t>14 июня 2013 года указом Президента РФ за проявленные мужество и героизм, решительные действия при ликвидации банды в Дагестане, Сергей Леонидович был удостоен высокого звания Героя России.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76872" y="609600"/>
            <a:ext cx="4295378" cy="938064"/>
          </a:xfrm>
        </p:spPr>
        <p:txBody>
          <a:bodyPr>
            <a:noAutofit/>
          </a:bodyPr>
          <a:lstStyle/>
          <a:p>
            <a:r>
              <a:rPr lang="ru-RU" sz="3200" dirty="0" smtClean="0"/>
              <a:t> Награждён  боевыми наградами :</a:t>
            </a:r>
            <a:endParaRPr lang="ru-RU" sz="3200" dirty="0"/>
          </a:p>
        </p:txBody>
      </p:sp>
      <p:pic>
        <p:nvPicPr>
          <p:cNvPr id="7" name="Содержимое 6" descr="YachkinSL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58670" y="2267744"/>
            <a:ext cx="4108909" cy="5886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579" y="1961530"/>
            <a:ext cx="2060848" cy="6192688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орден Мужества,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2 медали ордена «За заслуги перед Отечеством» 1 и 2 степени с мечами,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2 медали              «За отвагу»,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ведомственные и юбилейные медали и знаки отличия. 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190</TotalTime>
  <Words>442</Words>
  <Application>Microsoft Office PowerPoint</Application>
  <PresentationFormat>Экран (4:3)</PresentationFormat>
  <Paragraphs>47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Главное мероприятие</vt:lpstr>
      <vt:lpstr>МАОУ «Средняя Общеобразовательная Школа №6 имени Героя России С.Л.Яшкина» г.Перми</vt:lpstr>
      <vt:lpstr>Слайд 2</vt:lpstr>
      <vt:lpstr>Настоящий полковник, настоящий офицер –  Герой России </vt:lpstr>
      <vt:lpstr>Биография Героя</vt:lpstr>
      <vt:lpstr>Служба в рядах Советской армии</vt:lpstr>
      <vt:lpstr> ОМОН</vt:lpstr>
      <vt:lpstr>Специальный отряд быстрого реагирования</vt:lpstr>
      <vt:lpstr>Вручение награды президентом России В.В. Путиным </vt:lpstr>
      <vt:lpstr> Награждён  боевыми наградами :</vt:lpstr>
      <vt:lpstr>Встреча с учениками  МБОУ «СОШ №6», г.Перми </vt:lpstr>
      <vt:lpstr>Работа клуба «Патриот»</vt:lpstr>
      <vt:lpstr>Совместные занятия</vt:lpstr>
      <vt:lpstr>Обмен опытом</vt:lpstr>
      <vt:lpstr>«Тяжело в ученье – легко в бою»</vt:lpstr>
      <vt:lpstr>И мороз нам не преграда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21</cp:revision>
  <cp:lastPrinted>2014-11-07T03:27:28Z</cp:lastPrinted>
  <dcterms:modified xsi:type="dcterms:W3CDTF">2014-11-07T06:23:55Z</dcterms:modified>
</cp:coreProperties>
</file>