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notesSlides/notesSlide16.xml" ContentType="application/vnd.openxmlformats-officedocument.presentationml.notesSlide+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charts/chart20.xml" ContentType="application/vnd.openxmlformats-officedocument.drawingml.chart+xml"/>
  <Override PartName="/ppt/diagrams/layout1.xml" ContentType="application/vnd.openxmlformats-officedocument.drawingml.diagramLayout+xml"/>
  <Override PartName="/ppt/diagrams/data2.xml" ContentType="application/vnd.openxmlformats-officedocument.drawingml.diagramData+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charts/chart16.xml" ContentType="application/vnd.openxmlformats-officedocument.drawingml.char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charts/chart8.xml" ContentType="application/vnd.openxmlformats-officedocument.drawingml.chart+xml"/>
  <Override PartName="/ppt/charts/chart12.xml" ContentType="application/vnd.openxmlformats-officedocument.drawingml.char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charts/chart6.xml" ContentType="application/vnd.openxmlformats-officedocument.drawingml.chart+xml"/>
  <Override PartName="/ppt/notesSlides/notesSlide8.xml" ContentType="application/vnd.openxmlformats-officedocument.presentationml.notesSlide+xml"/>
  <Override PartName="/ppt/charts/chart10.xml" ContentType="application/vnd.openxmlformats-officedocument.drawingml.chart+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charts/chart4.xml" ContentType="application/vnd.openxmlformats-officedocument.drawingml.chart+xml"/>
  <Override PartName="/ppt/notesSlides/notesSlide6.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notesSlides/notesSlide18.xml" ContentType="application/vnd.openxmlformats-officedocument.presentationml.notesSlide+xml"/>
  <Default Extension="xls" ContentType="application/vnd.ms-exce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notesMasterIdLst>
    <p:notesMasterId r:id="rId35"/>
  </p:notesMasterIdLst>
  <p:sldIdLst>
    <p:sldId id="256" r:id="rId2"/>
    <p:sldId id="258" r:id="rId3"/>
    <p:sldId id="260" r:id="rId4"/>
    <p:sldId id="262" r:id="rId5"/>
    <p:sldId id="264" r:id="rId6"/>
    <p:sldId id="290" r:id="rId7"/>
    <p:sldId id="293" r:id="rId8"/>
    <p:sldId id="266" r:id="rId9"/>
    <p:sldId id="267" r:id="rId10"/>
    <p:sldId id="289" r:id="rId11"/>
    <p:sldId id="294" r:id="rId12"/>
    <p:sldId id="268" r:id="rId13"/>
    <p:sldId id="269" r:id="rId14"/>
    <p:sldId id="270" r:id="rId15"/>
    <p:sldId id="271" r:id="rId16"/>
    <p:sldId id="272" r:id="rId17"/>
    <p:sldId id="274" r:id="rId18"/>
    <p:sldId id="282" r:id="rId19"/>
    <p:sldId id="283" r:id="rId20"/>
    <p:sldId id="284" r:id="rId21"/>
    <p:sldId id="285" r:id="rId22"/>
    <p:sldId id="286" r:id="rId23"/>
    <p:sldId id="287" r:id="rId24"/>
    <p:sldId id="288" r:id="rId25"/>
    <p:sldId id="275" r:id="rId26"/>
    <p:sldId id="276" r:id="rId27"/>
    <p:sldId id="277" r:id="rId28"/>
    <p:sldId id="295" r:id="rId29"/>
    <p:sldId id="280" r:id="rId30"/>
    <p:sldId id="281" r:id="rId31"/>
    <p:sldId id="278" r:id="rId32"/>
    <p:sldId id="296" r:id="rId33"/>
    <p:sldId id="279" r:id="rId3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10.xml.rels><?xml version="1.0" encoding="UTF-8" standalone="yes"?>
<Relationships xmlns="http://schemas.openxmlformats.org/package/2006/relationships"><Relationship Id="rId1" Type="http://schemas.openxmlformats.org/officeDocument/2006/relationships/oleObject" Target="file:///C:\Documents%20and%20Settings\posunko-tv.GORODPERM\&#1056;&#1072;&#1073;&#1086;&#1095;&#1080;&#1081;%20&#1089;&#1090;&#1086;&#1083;\&#1085;&#1080;&#1082;&#1080;&#1090;&#1072;\&#1040;&#1074;&#1075;&#1091;&#1089;&#1090;.%20&#1082;&#1086;&#1085;&#1092;&#1077;&#1088;&#1077;&#1085;&#1094;&#1080;&#1103;%202014\&#1045;&#1043;&#1069;\&#1057;&#1088;&#1077;&#1076;&#1085;&#1080;&#1081;%20&#1073;&#1072;&#1083;&#1083;%20&#1043;&#1086;&#1088;&#1086;&#1076;-&#1088;&#1072;&#1081;&#1086;&#1085;-&#1091;&#1095;&#1088;&#1077;&#1078;&#1076;&#1077;&#1085;&#1080;&#1077;.%20&#1061;&#1080;&#1084;&#1080;&#1103;.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Documents%20and%20Settings\posunko-tv.GORODPERM\Application%20Data\Microsoft\Excel\&#1057;&#1088;&#1077;&#1076;&#1085;&#1080;&#1081;%20&#1073;&#1072;&#1083;&#1083;%20&#1043;&#1086;&#1088;&#1086;&#1076;-&#1088;&#1072;&#1081;&#1086;&#1085;%20&#1091;&#1095;&#1088;&#1077;&#1078;&#1076;&#1077;&#1085;&#1080;&#1077;%20(version%201).xlsb"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Documents%20and%20Settings\posunko-tv.GORODPERM\&#1056;&#1072;&#1073;&#1086;&#1095;&#1080;&#1081;%20&#1089;&#1090;&#1086;&#1083;\&#1085;&#1080;&#1082;&#1080;&#1090;&#1072;\&#1040;&#1074;&#1075;&#1091;&#1089;&#1090;.%20&#1082;&#1086;&#1085;&#1092;&#1077;&#1088;&#1077;&#1085;&#1094;&#1080;&#1103;%202014\&#1045;&#1043;&#1069;\&#1057;&#1088;&#1077;&#1076;&#1085;&#1080;&#1081;%20&#1073;&#1072;&#1083;&#1083;%20&#1043;&#1086;&#1088;&#1086;&#1076;-&#1088;&#1072;&#1081;&#1086;&#1085;-&#1091;&#1095;&#1088;&#1077;&#1078;&#1076;&#1077;&#1085;&#1080;&#1077;.%20&#1043;&#1077;&#1086;&#1075;&#1088;&#1072;&#1092;&#1080;&#1103;.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Documents%20and%20Settings\kozmina-gyu\Local%20Settings\Temp\Rar$DI02.797\225_&#1075;.%20&#1055;&#1077;&#1088;&#1084;&#1100;.xls" TargetMode="External"/></Relationships>
</file>

<file path=ppt/charts/_rels/chart14.xml.rels><?xml version="1.0" encoding="UTF-8" standalone="yes"?>
<Relationships xmlns="http://schemas.openxmlformats.org/package/2006/relationships"><Relationship Id="rId1" Type="http://schemas.openxmlformats.org/officeDocument/2006/relationships/package" Target="../embeddings/_____Microsoft_Office_Excel7.xlsx"/></Relationships>
</file>

<file path=ppt/charts/_rels/chart15.xml.rels><?xml version="1.0" encoding="UTF-8" standalone="yes"?>
<Relationships xmlns="http://schemas.openxmlformats.org/package/2006/relationships"><Relationship Id="rId1" Type="http://schemas.openxmlformats.org/officeDocument/2006/relationships/oleObject" Target="file:///C:\Documents%20and%20Settings\posunko-tv.GORODPERM\&#1056;&#1072;&#1073;&#1086;&#1095;&#1080;&#1081;%20&#1089;&#1090;&#1086;&#1083;\&#1085;&#1080;&#1082;&#1080;&#1090;&#1072;\&#1040;&#1074;&#1075;&#1091;&#1089;&#1090;.%20&#1082;&#1086;&#1085;&#1092;&#1077;&#1088;&#1077;&#1085;&#1094;&#1080;&#1103;%202014\&#1043;&#1048;&#1040;\&#1050;&#1085;&#1080;&#1075;&#1072;1.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Documents%20and%20Settings\posunko-tv.GORODPERM\&#1056;&#1072;&#1073;&#1086;&#1095;&#1080;&#1081;%20&#1089;&#1090;&#1086;&#1083;\&#1085;&#1080;&#1082;&#1080;&#1090;&#1072;\&#1040;&#1074;&#1075;&#1091;&#1089;&#1090;.%20&#1082;&#1086;&#1085;&#1092;&#1077;&#1088;&#1077;&#1085;&#1094;&#1080;&#1103;%202014\&#1043;&#1048;&#1040;\&#1050;&#1085;&#1080;&#1075;&#1072;1.xlsx" TargetMode="External"/></Relationships>
</file>

<file path=ppt/charts/_rels/chart17.xml.rels><?xml version="1.0" encoding="UTF-8" standalone="yes"?>
<Relationships xmlns="http://schemas.openxmlformats.org/package/2006/relationships"><Relationship Id="rId1" Type="http://schemas.openxmlformats.org/officeDocument/2006/relationships/package" Target="../embeddings/_____Microsoft_Office_Excel8.xlsx"/></Relationships>
</file>

<file path=ppt/charts/_rels/chart18.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posunko-tv.GORODPERM\&#1056;&#1072;&#1073;&#1086;&#1095;&#1080;&#1081;%20&#1089;&#1090;&#1086;&#1083;\&#1085;&#1080;&#1082;&#1080;&#1090;&#1072;\&#1040;&#1074;&#1075;&#1091;&#1089;&#1090;.%20&#1082;&#1086;&#1085;&#1092;&#1077;&#1088;&#1077;&#1085;&#1094;&#1080;&#1103;%202014\&#1045;&#1043;&#1069;\&#1057;&#1088;&#1077;&#1076;&#1085;&#1080;&#1081;%20&#1073;&#1072;&#1083;&#1083;%20&#1043;&#1086;&#1088;&#1086;&#1076;-&#1088;&#1072;&#1081;&#1086;&#1085;-&#1091;&#1095;&#1088;&#1077;&#1078;&#1076;&#1077;&#1085;&#1080;&#1077;.%20&#1052;&#1072;&#1090;&#1077;&#1084;&#1072;&#1090;&#1080;&#1082;&#1072;.xlsx" TargetMode="External"/></Relationships>
</file>

<file path=ppt/charts/_rels/chart20.xml.rels><?xml version="1.0" encoding="UTF-8" standalone="yes"?>
<Relationships xmlns="http://schemas.openxmlformats.org/package/2006/relationships"><Relationship Id="rId1" Type="http://schemas.openxmlformats.org/officeDocument/2006/relationships/package" Target="../embeddings/_____Microsoft_Office_Excel9.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posunko-tv.GORODPERM\&#1056;&#1072;&#1073;&#1086;&#1095;&#1080;&#1081;%20&#1089;&#1090;&#1086;&#1083;\&#1085;&#1080;&#1082;&#1080;&#1090;&#1072;\&#1040;&#1074;&#1075;&#1091;&#1089;&#1090;.%20&#1082;&#1086;&#1085;&#1092;&#1077;&#1088;&#1077;&#1085;&#1094;&#1080;&#1103;%202014\&#1045;&#1043;&#1069;\&#1057;&#1088;&#1077;&#1076;&#1085;&#1080;&#1081;%20&#1073;&#1072;&#1083;&#1083;%20&#1043;&#1086;&#1088;&#1086;&#1076;-&#1088;&#1072;&#1081;&#1086;&#1085;-&#1091;&#1095;&#1088;&#1077;&#1078;&#1076;&#1077;&#1085;&#1080;&#1077;.%20&#1056;&#1091;&#1089;&#1089;&#1082;&#1080;&#1081;%20&#1103;&#1079;&#1099;&#1082;.xlsx" TargetMode="External"/></Relationships>
</file>

<file path=ppt/charts/_rels/chart7.xml.rels><?xml version="1.0" encoding="UTF-8" standalone="yes"?>
<Relationships xmlns="http://schemas.openxmlformats.org/package/2006/relationships"><Relationship Id="rId1" Type="http://schemas.openxmlformats.org/officeDocument/2006/relationships/package" Target="../embeddings/_____Microsoft_Office_Excel5.xlsx"/></Relationships>
</file>

<file path=ppt/charts/_rels/chart8.xml.rels><?xml version="1.0" encoding="UTF-8" standalone="yes"?>
<Relationships xmlns="http://schemas.openxmlformats.org/package/2006/relationships"><Relationship Id="rId1" Type="http://schemas.openxmlformats.org/officeDocument/2006/relationships/package" Target="../embeddings/_____Microsoft_Office_Excel6.xlsx"/></Relationships>
</file>

<file path=ppt/charts/_rels/chart9.xml.rels><?xml version="1.0" encoding="UTF-8" standalone="yes"?>
<Relationships xmlns="http://schemas.openxmlformats.org/package/2006/relationships"><Relationship Id="rId1" Type="http://schemas.openxmlformats.org/officeDocument/2006/relationships/oleObject" Target="file:///C:\Documents%20and%20Settings\posunko-tv.GORODPERM\&#1056;&#1072;&#1073;&#1086;&#1095;&#1080;&#1081;%20&#1089;&#1090;&#1086;&#1083;\&#1085;&#1080;&#1082;&#1080;&#1090;&#1072;\&#1040;&#1074;&#1075;&#1091;&#1089;&#1090;.%20&#1082;&#1086;&#1085;&#1092;&#1077;&#1088;&#1077;&#1085;&#1094;&#1080;&#1103;%202014\&#1045;&#1043;&#1069;\&#1057;&#1088;&#1077;&#1076;&#1085;&#1080;&#1081;%20&#1073;&#1072;&#1083;&#1083;%20&#1043;&#1086;&#1088;&#1086;&#1076;-&#1088;&#1072;&#1081;&#1086;&#1085;-&#1091;&#1095;&#1088;&#1077;&#1078;&#1076;&#1077;&#1085;&#1080;&#1077;.%20&#1041;&#1080;&#1086;&#1083;&#1086;&#1075;&#1080;&#110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manualLayout>
          <c:layoutTarget val="inner"/>
          <c:xMode val="edge"/>
          <c:yMode val="edge"/>
          <c:x val="6.5621476720910316E-2"/>
          <c:y val="2.8116843700136378E-2"/>
          <c:w val="0.8920465995157445"/>
          <c:h val="0.77775758410096141"/>
        </c:manualLayout>
      </c:layout>
      <c:barChart>
        <c:barDir val="col"/>
        <c:grouping val="clustered"/>
        <c:ser>
          <c:idx val="1"/>
          <c:order val="1"/>
          <c:tx>
            <c:strRef>
              <c:f>Лист1!$C$1</c:f>
              <c:strCache>
                <c:ptCount val="1"/>
                <c:pt idx="0">
                  <c:v>Столбец2</c:v>
                </c:pt>
              </c:strCache>
            </c:strRef>
          </c:tx>
          <c:cat>
            <c:numRef>
              <c:f>Лист1!$A$2:$A$7</c:f>
              <c:numCache>
                <c:formatCode>General</c:formatCode>
                <c:ptCount val="6"/>
                <c:pt idx="1">
                  <c:v>2010</c:v>
                </c:pt>
                <c:pt idx="2">
                  <c:v>2011</c:v>
                </c:pt>
                <c:pt idx="3">
                  <c:v>2012</c:v>
                </c:pt>
                <c:pt idx="4">
                  <c:v>2013</c:v>
                </c:pt>
                <c:pt idx="5">
                  <c:v>2014</c:v>
                </c:pt>
              </c:numCache>
            </c:numRef>
          </c:cat>
          <c:val>
            <c:numRef>
              <c:f>Лист1!$C$2:$C$7</c:f>
              <c:numCache>
                <c:formatCode>General</c:formatCode>
                <c:ptCount val="6"/>
              </c:numCache>
            </c:numRef>
          </c:val>
        </c:ser>
        <c:ser>
          <c:idx val="2"/>
          <c:order val="2"/>
          <c:tx>
            <c:strRef>
              <c:f>Лист1!$D$1</c:f>
              <c:strCache>
                <c:ptCount val="1"/>
                <c:pt idx="0">
                  <c:v>Столбец3</c:v>
                </c:pt>
              </c:strCache>
            </c:strRef>
          </c:tx>
          <c:cat>
            <c:numRef>
              <c:f>Лист1!$A$2:$A$7</c:f>
              <c:numCache>
                <c:formatCode>General</c:formatCode>
                <c:ptCount val="6"/>
                <c:pt idx="1">
                  <c:v>2010</c:v>
                </c:pt>
                <c:pt idx="2">
                  <c:v>2011</c:v>
                </c:pt>
                <c:pt idx="3">
                  <c:v>2012</c:v>
                </c:pt>
                <c:pt idx="4">
                  <c:v>2013</c:v>
                </c:pt>
                <c:pt idx="5">
                  <c:v>2014</c:v>
                </c:pt>
              </c:numCache>
            </c:numRef>
          </c:cat>
          <c:val>
            <c:numRef>
              <c:f>Лист1!$D$2:$D$7</c:f>
              <c:numCache>
                <c:formatCode>General</c:formatCode>
                <c:ptCount val="6"/>
              </c:numCache>
            </c:numRef>
          </c:val>
        </c:ser>
        <c:gapWidth val="75"/>
        <c:overlap val="-25"/>
        <c:axId val="95070848"/>
        <c:axId val="95080832"/>
      </c:barChart>
      <c:barChart>
        <c:barDir val="col"/>
        <c:grouping val="clustered"/>
        <c:ser>
          <c:idx val="0"/>
          <c:order val="0"/>
          <c:tx>
            <c:strRef>
              <c:f>Лист1!$B$1</c:f>
              <c:strCache>
                <c:ptCount val="1"/>
                <c:pt idx="0">
                  <c:v>Столбец1</c:v>
                </c:pt>
              </c:strCache>
            </c:strRef>
          </c:tx>
          <c:dLbls>
            <c:dLbl>
              <c:idx val="0"/>
              <c:layout>
                <c:manualLayout>
                  <c:x val="-1.6033572027350773E-3"/>
                  <c:y val="0.28285641218062413"/>
                </c:manualLayout>
              </c:layout>
              <c:showVal val="1"/>
            </c:dLbl>
            <c:dLbl>
              <c:idx val="1"/>
              <c:layout>
                <c:manualLayout>
                  <c:x val="-3.7202726959886704E-5"/>
                  <c:y val="8.1301352989764548E-3"/>
                </c:manualLayout>
              </c:layout>
              <c:showVal val="1"/>
            </c:dLbl>
            <c:dLbl>
              <c:idx val="2"/>
              <c:layout>
                <c:manualLayout>
                  <c:x val="-1.4868173170426725E-4"/>
                  <c:y val="-1.2442860616131451E-2"/>
                </c:manualLayout>
              </c:layout>
              <c:tx>
                <c:rich>
                  <a:bodyPr/>
                  <a:lstStyle/>
                  <a:p>
                    <a:r>
                      <a:rPr lang="en-US" dirty="0" smtClean="0">
                        <a:solidFill>
                          <a:schemeClr val="tx1"/>
                        </a:solidFill>
                      </a:rPr>
                      <a:t>51,9</a:t>
                    </a:r>
                    <a:endParaRPr lang="en-US" dirty="0">
                      <a:solidFill>
                        <a:schemeClr val="tx1"/>
                      </a:solidFill>
                    </a:endParaRPr>
                  </a:p>
                </c:rich>
              </c:tx>
              <c:showVal val="1"/>
            </c:dLbl>
            <c:dLbl>
              <c:idx val="3"/>
              <c:layout>
                <c:manualLayout>
                  <c:x val="-3.7202726959886704E-5"/>
                  <c:y val="-6.1883220704947181E-3"/>
                </c:manualLayout>
              </c:layout>
              <c:tx>
                <c:rich>
                  <a:bodyPr/>
                  <a:lstStyle/>
                  <a:p>
                    <a:r>
                      <a:rPr lang="en-US" dirty="0">
                        <a:solidFill>
                          <a:schemeClr val="tx1"/>
                        </a:solidFill>
                      </a:rPr>
                      <a:t>49,2</a:t>
                    </a:r>
                  </a:p>
                </c:rich>
              </c:tx>
              <c:showVal val="1"/>
            </c:dLbl>
            <c:dLbl>
              <c:idx val="5"/>
              <c:layout/>
              <c:tx>
                <c:rich>
                  <a:bodyPr/>
                  <a:lstStyle/>
                  <a:p>
                    <a:r>
                      <a:rPr lang="en-US" smtClean="0"/>
                      <a:t>51,6</a:t>
                    </a:r>
                    <a:r>
                      <a:rPr lang="ru-RU" smtClean="0"/>
                      <a:t>7</a:t>
                    </a:r>
                    <a:endParaRPr lang="en-US"/>
                  </a:p>
                </c:rich>
              </c:tx>
              <c:showVal val="1"/>
            </c:dLbl>
            <c:txPr>
              <a:bodyPr/>
              <a:lstStyle/>
              <a:p>
                <a:pPr>
                  <a:defRPr sz="2800" b="1">
                    <a:solidFill>
                      <a:schemeClr val="tx1"/>
                    </a:solidFill>
                  </a:defRPr>
                </a:pPr>
                <a:endParaRPr lang="ru-RU"/>
              </a:p>
            </c:txPr>
            <c:showVal val="1"/>
          </c:dLbls>
          <c:cat>
            <c:numRef>
              <c:f>Лист1!$A$2:$A$7</c:f>
              <c:numCache>
                <c:formatCode>General</c:formatCode>
                <c:ptCount val="6"/>
                <c:pt idx="1">
                  <c:v>2010</c:v>
                </c:pt>
                <c:pt idx="2">
                  <c:v>2011</c:v>
                </c:pt>
                <c:pt idx="3">
                  <c:v>2012</c:v>
                </c:pt>
                <c:pt idx="4">
                  <c:v>2013</c:v>
                </c:pt>
                <c:pt idx="5">
                  <c:v>2014</c:v>
                </c:pt>
              </c:numCache>
            </c:numRef>
          </c:cat>
          <c:val>
            <c:numRef>
              <c:f>Лист1!$B$2:$B$7</c:f>
              <c:numCache>
                <c:formatCode>General</c:formatCode>
                <c:ptCount val="6"/>
                <c:pt idx="1">
                  <c:v>44.8</c:v>
                </c:pt>
                <c:pt idx="2">
                  <c:v>51.9</c:v>
                </c:pt>
                <c:pt idx="3">
                  <c:v>49.2</c:v>
                </c:pt>
                <c:pt idx="4">
                  <c:v>49.01</c:v>
                </c:pt>
                <c:pt idx="5">
                  <c:v>51.6</c:v>
                </c:pt>
              </c:numCache>
            </c:numRef>
          </c:val>
        </c:ser>
        <c:gapWidth val="75"/>
        <c:overlap val="-25"/>
        <c:axId val="95088640"/>
        <c:axId val="95082368"/>
      </c:barChart>
      <c:catAx>
        <c:axId val="95070848"/>
        <c:scaling>
          <c:orientation val="minMax"/>
        </c:scaling>
        <c:axPos val="b"/>
        <c:numFmt formatCode="General" sourceLinked="1"/>
        <c:majorTickMark val="none"/>
        <c:tickLblPos val="nextTo"/>
        <c:txPr>
          <a:bodyPr/>
          <a:lstStyle/>
          <a:p>
            <a:pPr>
              <a:defRPr sz="2400" b="1"/>
            </a:pPr>
            <a:endParaRPr lang="ru-RU"/>
          </a:p>
        </c:txPr>
        <c:crossAx val="95080832"/>
        <c:crosses val="autoZero"/>
        <c:auto val="1"/>
        <c:lblAlgn val="ctr"/>
        <c:lblOffset val="100"/>
      </c:catAx>
      <c:valAx>
        <c:axId val="95080832"/>
        <c:scaling>
          <c:orientation val="minMax"/>
        </c:scaling>
        <c:delete val="1"/>
        <c:axPos val="l"/>
        <c:numFmt formatCode="General" sourceLinked="1"/>
        <c:majorTickMark val="none"/>
        <c:tickLblPos val="none"/>
        <c:crossAx val="95070848"/>
        <c:crosses val="autoZero"/>
        <c:crossBetween val="between"/>
      </c:valAx>
      <c:valAx>
        <c:axId val="95082368"/>
        <c:scaling>
          <c:orientation val="minMax"/>
        </c:scaling>
        <c:delete val="1"/>
        <c:axPos val="r"/>
        <c:numFmt formatCode="General" sourceLinked="1"/>
        <c:tickLblPos val="none"/>
        <c:crossAx val="95088640"/>
        <c:crosses val="max"/>
        <c:crossBetween val="between"/>
      </c:valAx>
      <c:catAx>
        <c:axId val="95088640"/>
        <c:scaling>
          <c:orientation val="minMax"/>
        </c:scaling>
        <c:delete val="1"/>
        <c:axPos val="b"/>
        <c:numFmt formatCode="General" sourceLinked="1"/>
        <c:tickLblPos val="none"/>
        <c:crossAx val="95082368"/>
        <c:crosses val="autoZero"/>
        <c:auto val="1"/>
        <c:lblAlgn val="ctr"/>
        <c:lblOffset val="100"/>
      </c:catAx>
    </c:plotArea>
    <c:plotVisOnly val="1"/>
  </c:chart>
  <c:txPr>
    <a:bodyPr/>
    <a:lstStyle/>
    <a:p>
      <a:pPr>
        <a:defRPr sz="1800"/>
      </a:pPr>
      <a:endParaRPr lang="ru-RU"/>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tx>
            <c:strRef>
              <c:f>Лист1!$F$3</c:f>
              <c:strCache>
                <c:ptCount val="1"/>
                <c:pt idx="0">
                  <c:v>2013</c:v>
                </c:pt>
              </c:strCache>
            </c:strRef>
          </c:tx>
          <c:dPt>
            <c:idx val="9"/>
            <c:spPr>
              <a:solidFill>
                <a:schemeClr val="tx2"/>
              </a:solidFill>
            </c:spPr>
          </c:dPt>
          <c:dLbls>
            <c:showVal val="1"/>
          </c:dLbls>
          <c:cat>
            <c:strRef>
              <c:f>Лист1!$G$2:$P$2</c:f>
              <c:strCache>
                <c:ptCount val="10"/>
                <c:pt idx="0">
                  <c:v>МОУ "СОШ №7"</c:v>
                </c:pt>
                <c:pt idx="1">
                  <c:v>МОУ "СОШ № 21"</c:v>
                </c:pt>
                <c:pt idx="2">
                  <c:v>МБОУ "Средняя общеобразовательная школа № 2 с углубленным изучением предметов гуманитарного профиля" г. Перми</c:v>
                </c:pt>
                <c:pt idx="3">
                  <c:v>МБОУ "СОШ № 6" г. Перми</c:v>
                </c:pt>
                <c:pt idx="4">
                  <c:v>МБОУ "Лицей № 1"</c:v>
                </c:pt>
                <c:pt idx="5">
                  <c:v>МБОУ "Гимназия № 17"</c:v>
                </c:pt>
                <c:pt idx="6">
                  <c:v>МБОУ "Гимназия № 11 им. С.П. Дягилева"</c:v>
                </c:pt>
                <c:pt idx="7">
                  <c:v>МАОУ "СОШ № 32" имени Г.А. Сборщикова </c:v>
                </c:pt>
                <c:pt idx="8">
                  <c:v>МАОУ "СОШ № 28"</c:v>
                </c:pt>
                <c:pt idx="9">
                  <c:v>г.Пермь</c:v>
                </c:pt>
              </c:strCache>
            </c:strRef>
          </c:cat>
          <c:val>
            <c:numRef>
              <c:f>Лист1!$G$3:$P$3</c:f>
              <c:numCache>
                <c:formatCode>General</c:formatCode>
                <c:ptCount val="10"/>
                <c:pt idx="0">
                  <c:v>74.290000000000006</c:v>
                </c:pt>
                <c:pt idx="1">
                  <c:v>41</c:v>
                </c:pt>
                <c:pt idx="2">
                  <c:v>69.25</c:v>
                </c:pt>
                <c:pt idx="3">
                  <c:v>65</c:v>
                </c:pt>
                <c:pt idx="4">
                  <c:v>73.22</c:v>
                </c:pt>
                <c:pt idx="5">
                  <c:v>92.75</c:v>
                </c:pt>
                <c:pt idx="6">
                  <c:v>84</c:v>
                </c:pt>
                <c:pt idx="7">
                  <c:v>83.83</c:v>
                </c:pt>
                <c:pt idx="8">
                  <c:v>70.5</c:v>
                </c:pt>
                <c:pt idx="9">
                  <c:v>70.319999999999993</c:v>
                </c:pt>
              </c:numCache>
            </c:numRef>
          </c:val>
        </c:ser>
        <c:ser>
          <c:idx val="1"/>
          <c:order val="1"/>
          <c:tx>
            <c:strRef>
              <c:f>Лист1!$F$4</c:f>
              <c:strCache>
                <c:ptCount val="1"/>
                <c:pt idx="0">
                  <c:v>2014</c:v>
                </c:pt>
              </c:strCache>
            </c:strRef>
          </c:tx>
          <c:dPt>
            <c:idx val="9"/>
            <c:spPr>
              <a:solidFill>
                <a:srgbClr val="FF0000"/>
              </a:solidFill>
            </c:spPr>
          </c:dPt>
          <c:dLbls>
            <c:dLbl>
              <c:idx val="0"/>
              <c:layout/>
              <c:tx>
                <c:rich>
                  <a:bodyPr/>
                  <a:lstStyle/>
                  <a:p>
                    <a:r>
                      <a:rPr lang="en-US" smtClean="0"/>
                      <a:t>49,75</a:t>
                    </a:r>
                    <a:r>
                      <a:rPr lang="ru-RU" smtClean="0"/>
                      <a:t>/8,3</a:t>
                    </a:r>
                    <a:endParaRPr lang="en-US"/>
                  </a:p>
                </c:rich>
              </c:tx>
              <c:showVal val="1"/>
            </c:dLbl>
            <c:dLbl>
              <c:idx val="1"/>
              <c:layout/>
              <c:tx>
                <c:rich>
                  <a:bodyPr/>
                  <a:lstStyle/>
                  <a:p>
                    <a:r>
                      <a:rPr lang="en-US" smtClean="0"/>
                      <a:t>50,00</a:t>
                    </a:r>
                    <a:r>
                      <a:rPr lang="ru-RU" smtClean="0"/>
                      <a:t>/5,9</a:t>
                    </a:r>
                    <a:endParaRPr lang="en-US"/>
                  </a:p>
                </c:rich>
              </c:tx>
              <c:showVal val="1"/>
            </c:dLbl>
            <c:dLbl>
              <c:idx val="2"/>
              <c:layout/>
              <c:tx>
                <c:rich>
                  <a:bodyPr/>
                  <a:lstStyle/>
                  <a:p>
                    <a:r>
                      <a:rPr lang="en-US" smtClean="0"/>
                      <a:t>48,33</a:t>
                    </a:r>
                    <a:r>
                      <a:rPr lang="ru-RU" smtClean="0"/>
                      <a:t>/7,1</a:t>
                    </a:r>
                    <a:endParaRPr lang="en-US"/>
                  </a:p>
                </c:rich>
              </c:tx>
              <c:showVal val="1"/>
            </c:dLbl>
            <c:dLbl>
              <c:idx val="3"/>
              <c:layout/>
              <c:tx>
                <c:rich>
                  <a:bodyPr/>
                  <a:lstStyle/>
                  <a:p>
                    <a:r>
                      <a:rPr lang="en-US" smtClean="0"/>
                      <a:t>60,00</a:t>
                    </a:r>
                    <a:r>
                      <a:rPr lang="ru-RU" smtClean="0"/>
                      <a:t>/10,9</a:t>
                    </a:r>
                    <a:endParaRPr lang="en-US" dirty="0"/>
                  </a:p>
                </c:rich>
              </c:tx>
              <c:showVal val="1"/>
            </c:dLbl>
            <c:dLbl>
              <c:idx val="4"/>
              <c:layout/>
              <c:tx>
                <c:rich>
                  <a:bodyPr/>
                  <a:lstStyle/>
                  <a:p>
                    <a:r>
                      <a:rPr lang="en-US" smtClean="0"/>
                      <a:t>63,08</a:t>
                    </a:r>
                    <a:r>
                      <a:rPr lang="ru-RU" smtClean="0"/>
                      <a:t>/6,2</a:t>
                    </a:r>
                    <a:endParaRPr lang="en-US"/>
                  </a:p>
                </c:rich>
              </c:tx>
              <c:showVal val="1"/>
            </c:dLbl>
            <c:dLbl>
              <c:idx val="5"/>
              <c:layout/>
              <c:tx>
                <c:rich>
                  <a:bodyPr/>
                  <a:lstStyle/>
                  <a:p>
                    <a:r>
                      <a:rPr lang="en-US" smtClean="0"/>
                      <a:t>72,63</a:t>
                    </a:r>
                    <a:r>
                      <a:rPr lang="ru-RU" smtClean="0"/>
                      <a:t>/15,1</a:t>
                    </a:r>
                    <a:endParaRPr lang="en-US" dirty="0"/>
                  </a:p>
                </c:rich>
              </c:tx>
              <c:showVal val="1"/>
            </c:dLbl>
            <c:dLbl>
              <c:idx val="6"/>
              <c:layout/>
              <c:tx>
                <c:rich>
                  <a:bodyPr/>
                  <a:lstStyle/>
                  <a:p>
                    <a:r>
                      <a:rPr lang="en-US" smtClean="0"/>
                      <a:t>56,67</a:t>
                    </a:r>
                    <a:r>
                      <a:rPr lang="ru-RU" smtClean="0"/>
                      <a:t>/14,3</a:t>
                    </a:r>
                    <a:endParaRPr lang="en-US"/>
                  </a:p>
                </c:rich>
              </c:tx>
              <c:showVal val="1"/>
            </c:dLbl>
            <c:dLbl>
              <c:idx val="7"/>
              <c:layout/>
              <c:tx>
                <c:rich>
                  <a:bodyPr/>
                  <a:lstStyle/>
                  <a:p>
                    <a:r>
                      <a:rPr lang="en-US" smtClean="0"/>
                      <a:t>68,38</a:t>
                    </a:r>
                    <a:r>
                      <a:rPr lang="ru-RU" smtClean="0"/>
                      <a:t>/25,4</a:t>
                    </a:r>
                    <a:endParaRPr lang="en-US"/>
                  </a:p>
                </c:rich>
              </c:tx>
              <c:showVal val="1"/>
            </c:dLbl>
            <c:dLbl>
              <c:idx val="8"/>
              <c:layout/>
              <c:tx>
                <c:rich>
                  <a:bodyPr/>
                  <a:lstStyle/>
                  <a:p>
                    <a:r>
                      <a:rPr lang="en-US" smtClean="0"/>
                      <a:t>51,29</a:t>
                    </a:r>
                    <a:r>
                      <a:rPr lang="ru-RU" smtClean="0"/>
                      <a:t>/10,1</a:t>
                    </a:r>
                    <a:endParaRPr lang="en-US" dirty="0"/>
                  </a:p>
                </c:rich>
              </c:tx>
              <c:showVal val="1"/>
            </c:dLbl>
            <c:showVal val="1"/>
          </c:dLbls>
          <c:cat>
            <c:strRef>
              <c:f>Лист1!$G$2:$P$2</c:f>
              <c:strCache>
                <c:ptCount val="10"/>
                <c:pt idx="0">
                  <c:v>МОУ "СОШ №7"</c:v>
                </c:pt>
                <c:pt idx="1">
                  <c:v>МОУ "СОШ № 21"</c:v>
                </c:pt>
                <c:pt idx="2">
                  <c:v>МБОУ "Средняя общеобразовательная школа № 2 с углубленным изучением предметов гуманитарного профиля" г. Перми</c:v>
                </c:pt>
                <c:pt idx="3">
                  <c:v>МБОУ "СОШ № 6" г. Перми</c:v>
                </c:pt>
                <c:pt idx="4">
                  <c:v>МБОУ "Лицей № 1"</c:v>
                </c:pt>
                <c:pt idx="5">
                  <c:v>МБОУ "Гимназия № 17"</c:v>
                </c:pt>
                <c:pt idx="6">
                  <c:v>МБОУ "Гимназия № 11 им. С.П. Дягилева"</c:v>
                </c:pt>
                <c:pt idx="7">
                  <c:v>МАОУ "СОШ № 32" имени Г.А. Сборщикова </c:v>
                </c:pt>
                <c:pt idx="8">
                  <c:v>МАОУ "СОШ № 28"</c:v>
                </c:pt>
                <c:pt idx="9">
                  <c:v>г.Пермь</c:v>
                </c:pt>
              </c:strCache>
            </c:strRef>
          </c:cat>
          <c:val>
            <c:numRef>
              <c:f>Лист1!$G$4:$P$4</c:f>
              <c:numCache>
                <c:formatCode>0.00</c:formatCode>
                <c:ptCount val="10"/>
                <c:pt idx="0">
                  <c:v>49.75</c:v>
                </c:pt>
                <c:pt idx="1">
                  <c:v>50</c:v>
                </c:pt>
                <c:pt idx="2">
                  <c:v>48.333333333333336</c:v>
                </c:pt>
                <c:pt idx="3">
                  <c:v>60</c:v>
                </c:pt>
                <c:pt idx="4">
                  <c:v>63.07692307692308</c:v>
                </c:pt>
                <c:pt idx="5">
                  <c:v>72.624999999999986</c:v>
                </c:pt>
                <c:pt idx="6">
                  <c:v>56.666666666666295</c:v>
                </c:pt>
                <c:pt idx="7">
                  <c:v>68.384615384615799</c:v>
                </c:pt>
                <c:pt idx="8">
                  <c:v>51.285714285714285</c:v>
                </c:pt>
                <c:pt idx="9">
                  <c:v>59.75</c:v>
                </c:pt>
              </c:numCache>
            </c:numRef>
          </c:val>
        </c:ser>
        <c:axId val="75001216"/>
        <c:axId val="75007104"/>
      </c:barChart>
      <c:catAx>
        <c:axId val="75001216"/>
        <c:scaling>
          <c:orientation val="minMax"/>
        </c:scaling>
        <c:axPos val="b"/>
        <c:tickLblPos val="nextTo"/>
        <c:crossAx val="75007104"/>
        <c:crosses val="autoZero"/>
        <c:auto val="1"/>
        <c:lblAlgn val="ctr"/>
        <c:lblOffset val="100"/>
      </c:catAx>
      <c:valAx>
        <c:axId val="75007104"/>
        <c:scaling>
          <c:orientation val="minMax"/>
        </c:scaling>
        <c:axPos val="l"/>
        <c:majorGridlines/>
        <c:numFmt formatCode="General" sourceLinked="1"/>
        <c:tickLblPos val="nextTo"/>
        <c:crossAx val="75001216"/>
        <c:crosses val="autoZero"/>
        <c:crossBetween val="between"/>
      </c:valAx>
    </c:plotArea>
    <c:legend>
      <c:legendPos val="r"/>
      <c:layout/>
    </c:legend>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tx>
            <c:strRef>
              <c:f>Лист1!$F$3</c:f>
              <c:strCache>
                <c:ptCount val="1"/>
                <c:pt idx="0">
                  <c:v>2013</c:v>
                </c:pt>
              </c:strCache>
            </c:strRef>
          </c:tx>
          <c:dPt>
            <c:idx val="9"/>
            <c:spPr>
              <a:solidFill>
                <a:srgbClr val="0070C0"/>
              </a:solidFill>
            </c:spPr>
          </c:dPt>
          <c:dLbls>
            <c:showVal val="1"/>
          </c:dLbls>
          <c:cat>
            <c:strRef>
              <c:f>Лист1!$G$2:$P$2</c:f>
              <c:strCache>
                <c:ptCount val="10"/>
                <c:pt idx="0">
                  <c:v>МОУ "СОШ №7"</c:v>
                </c:pt>
                <c:pt idx="1">
                  <c:v>МОУ "СОШ № 21"</c:v>
                </c:pt>
                <c:pt idx="2">
                  <c:v>МБОУ "Средняя общеобразовательная школа № 2 " г. Перми</c:v>
                </c:pt>
                <c:pt idx="3">
                  <c:v>МБОУ "СОШ № 6" г. Перми</c:v>
                </c:pt>
                <c:pt idx="4">
                  <c:v>МБОУ "Лицей № 1"</c:v>
                </c:pt>
                <c:pt idx="5">
                  <c:v>МБОУ "Гимназия № 17"</c:v>
                </c:pt>
                <c:pt idx="6">
                  <c:v>МБОУ "Гимназия № 11 им. С.П. Дягилева"</c:v>
                </c:pt>
                <c:pt idx="7">
                  <c:v>МАОУ "СОШ № 32" имени Г.А. Сборщикова </c:v>
                </c:pt>
                <c:pt idx="8">
                  <c:v>МАОУ "СОШ № 28"</c:v>
                </c:pt>
                <c:pt idx="9">
                  <c:v>г. Пермь</c:v>
                </c:pt>
              </c:strCache>
            </c:strRef>
          </c:cat>
          <c:val>
            <c:numRef>
              <c:f>Лист1!$G$3:$P$3</c:f>
              <c:numCache>
                <c:formatCode>General</c:formatCode>
                <c:ptCount val="10"/>
                <c:pt idx="0">
                  <c:v>48.25</c:v>
                </c:pt>
                <c:pt idx="1">
                  <c:v>60.5</c:v>
                </c:pt>
                <c:pt idx="2">
                  <c:v>56.09</c:v>
                </c:pt>
                <c:pt idx="3">
                  <c:v>43.63</c:v>
                </c:pt>
                <c:pt idx="4">
                  <c:v>65.14</c:v>
                </c:pt>
                <c:pt idx="5">
                  <c:v>75.88</c:v>
                </c:pt>
                <c:pt idx="6">
                  <c:v>54.09</c:v>
                </c:pt>
                <c:pt idx="7">
                  <c:v>62.75</c:v>
                </c:pt>
                <c:pt idx="8">
                  <c:v>55.5</c:v>
                </c:pt>
                <c:pt idx="9">
                  <c:v>58.52</c:v>
                </c:pt>
              </c:numCache>
            </c:numRef>
          </c:val>
        </c:ser>
        <c:ser>
          <c:idx val="1"/>
          <c:order val="1"/>
          <c:tx>
            <c:strRef>
              <c:f>Лист1!$F$4</c:f>
              <c:strCache>
                <c:ptCount val="1"/>
                <c:pt idx="0">
                  <c:v>2014</c:v>
                </c:pt>
              </c:strCache>
            </c:strRef>
          </c:tx>
          <c:dPt>
            <c:idx val="9"/>
            <c:spPr>
              <a:solidFill>
                <a:srgbClr val="FF0000"/>
              </a:solidFill>
            </c:spPr>
          </c:dPt>
          <c:dLbls>
            <c:dLbl>
              <c:idx val="0"/>
              <c:layout>
                <c:manualLayout>
                  <c:x val="7.3461632435474124E-3"/>
                  <c:y val="-1.1695906432748536E-2"/>
                </c:manualLayout>
              </c:layout>
              <c:tx>
                <c:rich>
                  <a:bodyPr/>
                  <a:lstStyle/>
                  <a:p>
                    <a:r>
                      <a:rPr lang="en-US" dirty="0" smtClean="0"/>
                      <a:t>48,78</a:t>
                    </a:r>
                    <a:r>
                      <a:rPr lang="ru-RU" dirty="0" smtClean="0"/>
                      <a:t>/18,7</a:t>
                    </a:r>
                    <a:endParaRPr lang="en-US" dirty="0"/>
                  </a:p>
                </c:rich>
              </c:tx>
              <c:showVal val="1"/>
            </c:dLbl>
            <c:dLbl>
              <c:idx val="1"/>
              <c:layout/>
              <c:tx>
                <c:rich>
                  <a:bodyPr/>
                  <a:lstStyle/>
                  <a:p>
                    <a:r>
                      <a:rPr lang="en-US" smtClean="0"/>
                      <a:t>54,00</a:t>
                    </a:r>
                    <a:r>
                      <a:rPr lang="ru-RU" smtClean="0"/>
                      <a:t>/5,9</a:t>
                    </a:r>
                    <a:endParaRPr lang="en-US" dirty="0"/>
                  </a:p>
                </c:rich>
              </c:tx>
              <c:showVal val="1"/>
            </c:dLbl>
            <c:dLbl>
              <c:idx val="2"/>
              <c:layout/>
              <c:tx>
                <c:rich>
                  <a:bodyPr/>
                  <a:lstStyle/>
                  <a:p>
                    <a:r>
                      <a:rPr lang="en-US" smtClean="0"/>
                      <a:t>49,25</a:t>
                    </a:r>
                    <a:r>
                      <a:rPr lang="ru-RU" smtClean="0"/>
                      <a:t>/9,5</a:t>
                    </a:r>
                    <a:endParaRPr lang="en-US"/>
                  </a:p>
                </c:rich>
              </c:tx>
              <c:showVal val="1"/>
            </c:dLbl>
            <c:dLbl>
              <c:idx val="3"/>
              <c:layout>
                <c:manualLayout>
                  <c:x val="1.4692326487094798E-3"/>
                  <c:y val="-2.3391812865497082E-2"/>
                </c:manualLayout>
              </c:layout>
              <c:tx>
                <c:rich>
                  <a:bodyPr/>
                  <a:lstStyle/>
                  <a:p>
                    <a:r>
                      <a:rPr lang="en-US" dirty="0" smtClean="0"/>
                      <a:t>44,59</a:t>
                    </a:r>
                    <a:r>
                      <a:rPr lang="ru-RU" dirty="0" smtClean="0"/>
                      <a:t>/26,6</a:t>
                    </a:r>
                    <a:endParaRPr lang="en-US" dirty="0"/>
                  </a:p>
                </c:rich>
              </c:tx>
              <c:showVal val="1"/>
            </c:dLbl>
            <c:dLbl>
              <c:idx val="4"/>
              <c:layout/>
              <c:tx>
                <c:rich>
                  <a:bodyPr/>
                  <a:lstStyle/>
                  <a:p>
                    <a:r>
                      <a:rPr lang="en-US" smtClean="0"/>
                      <a:t>59,60</a:t>
                    </a:r>
                    <a:r>
                      <a:rPr lang="ru-RU" smtClean="0"/>
                      <a:t>/63,8</a:t>
                    </a:r>
                    <a:endParaRPr lang="en-US" dirty="0"/>
                  </a:p>
                </c:rich>
              </c:tx>
              <c:showVal val="1"/>
            </c:dLbl>
            <c:dLbl>
              <c:idx val="5"/>
              <c:layout/>
              <c:tx>
                <c:rich>
                  <a:bodyPr/>
                  <a:lstStyle/>
                  <a:p>
                    <a:r>
                      <a:rPr lang="en-US" smtClean="0"/>
                      <a:t>69,22</a:t>
                    </a:r>
                    <a:r>
                      <a:rPr lang="ru-RU" smtClean="0"/>
                      <a:t>/33,9</a:t>
                    </a:r>
                    <a:endParaRPr lang="en-US" dirty="0"/>
                  </a:p>
                </c:rich>
              </c:tx>
              <c:showVal val="1"/>
            </c:dLbl>
            <c:dLbl>
              <c:idx val="6"/>
              <c:layout>
                <c:manualLayout>
                  <c:x val="1.1753861189675861E-2"/>
                  <c:y val="9.3567251461988306E-3"/>
                </c:manualLayout>
              </c:layout>
              <c:tx>
                <c:rich>
                  <a:bodyPr/>
                  <a:lstStyle/>
                  <a:p>
                    <a:r>
                      <a:rPr lang="en-US" dirty="0" smtClean="0"/>
                      <a:t>52,71</a:t>
                    </a:r>
                    <a:r>
                      <a:rPr lang="ru-RU" dirty="0" smtClean="0"/>
                      <a:t>/16,7</a:t>
                    </a:r>
                    <a:endParaRPr lang="en-US" dirty="0"/>
                  </a:p>
                </c:rich>
              </c:tx>
              <c:showVal val="1"/>
            </c:dLbl>
            <c:dLbl>
              <c:idx val="7"/>
              <c:layout/>
              <c:tx>
                <c:rich>
                  <a:bodyPr/>
                  <a:lstStyle/>
                  <a:p>
                    <a:r>
                      <a:rPr lang="en-US" smtClean="0"/>
                      <a:t>52,80</a:t>
                    </a:r>
                    <a:r>
                      <a:rPr lang="ru-RU" smtClean="0"/>
                      <a:t>/29,4</a:t>
                    </a:r>
                    <a:endParaRPr lang="en-US"/>
                  </a:p>
                </c:rich>
              </c:tx>
              <c:showVal val="1"/>
            </c:dLbl>
            <c:dLbl>
              <c:idx val="8"/>
              <c:layout/>
              <c:tx>
                <c:rich>
                  <a:bodyPr/>
                  <a:lstStyle/>
                  <a:p>
                    <a:r>
                      <a:rPr lang="en-US" smtClean="0"/>
                      <a:t>50,13</a:t>
                    </a:r>
                    <a:r>
                      <a:rPr lang="ru-RU" smtClean="0"/>
                      <a:t>/33,3</a:t>
                    </a:r>
                    <a:endParaRPr lang="en-US" dirty="0"/>
                  </a:p>
                </c:rich>
              </c:tx>
              <c:showVal val="1"/>
            </c:dLbl>
            <c:showVal val="1"/>
          </c:dLbls>
          <c:cat>
            <c:strRef>
              <c:f>Лист1!$G$2:$P$2</c:f>
              <c:strCache>
                <c:ptCount val="10"/>
                <c:pt idx="0">
                  <c:v>МОУ "СОШ №7"</c:v>
                </c:pt>
                <c:pt idx="1">
                  <c:v>МОУ "СОШ № 21"</c:v>
                </c:pt>
                <c:pt idx="2">
                  <c:v>МБОУ "Средняя общеобразовательная школа № 2 " г. Перми</c:v>
                </c:pt>
                <c:pt idx="3">
                  <c:v>МБОУ "СОШ № 6" г. Перми</c:v>
                </c:pt>
                <c:pt idx="4">
                  <c:v>МБОУ "Лицей № 1"</c:v>
                </c:pt>
                <c:pt idx="5">
                  <c:v>МБОУ "Гимназия № 17"</c:v>
                </c:pt>
                <c:pt idx="6">
                  <c:v>МБОУ "Гимназия № 11 им. С.П. Дягилева"</c:v>
                </c:pt>
                <c:pt idx="7">
                  <c:v>МАОУ "СОШ № 32" имени Г.А. Сборщикова </c:v>
                </c:pt>
                <c:pt idx="8">
                  <c:v>МАОУ "СОШ № 28"</c:v>
                </c:pt>
                <c:pt idx="9">
                  <c:v>г. Пермь</c:v>
                </c:pt>
              </c:strCache>
            </c:strRef>
          </c:cat>
          <c:val>
            <c:numRef>
              <c:f>Лист1!$G$4:$P$4</c:f>
              <c:numCache>
                <c:formatCode>0.00</c:formatCode>
                <c:ptCount val="10"/>
                <c:pt idx="0">
                  <c:v>48.777777777777779</c:v>
                </c:pt>
                <c:pt idx="1">
                  <c:v>54</c:v>
                </c:pt>
                <c:pt idx="2">
                  <c:v>49.25</c:v>
                </c:pt>
                <c:pt idx="3">
                  <c:v>44.588235294117652</c:v>
                </c:pt>
                <c:pt idx="4">
                  <c:v>59.597014925373138</c:v>
                </c:pt>
                <c:pt idx="5">
                  <c:v>69.222222222222229</c:v>
                </c:pt>
                <c:pt idx="6">
                  <c:v>52.714285714285715</c:v>
                </c:pt>
                <c:pt idx="7">
                  <c:v>52.8</c:v>
                </c:pt>
                <c:pt idx="8">
                  <c:v>50.130434782608695</c:v>
                </c:pt>
                <c:pt idx="9" formatCode="General">
                  <c:v>54.02</c:v>
                </c:pt>
              </c:numCache>
            </c:numRef>
          </c:val>
        </c:ser>
        <c:axId val="75077888"/>
        <c:axId val="75096064"/>
      </c:barChart>
      <c:catAx>
        <c:axId val="75077888"/>
        <c:scaling>
          <c:orientation val="minMax"/>
        </c:scaling>
        <c:axPos val="b"/>
        <c:tickLblPos val="nextTo"/>
        <c:crossAx val="75096064"/>
        <c:crosses val="autoZero"/>
        <c:auto val="1"/>
        <c:lblAlgn val="ctr"/>
        <c:lblOffset val="100"/>
      </c:catAx>
      <c:valAx>
        <c:axId val="75096064"/>
        <c:scaling>
          <c:orientation val="minMax"/>
        </c:scaling>
        <c:axPos val="l"/>
        <c:majorGridlines/>
        <c:numFmt formatCode="General" sourceLinked="1"/>
        <c:tickLblPos val="nextTo"/>
        <c:crossAx val="75077888"/>
        <c:crosses val="autoZero"/>
        <c:crossBetween val="between"/>
      </c:valAx>
    </c:plotArea>
    <c:legend>
      <c:legendPos val="r"/>
      <c:layout/>
    </c:legend>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tx>
            <c:strRef>
              <c:f>Лист1!$G$3</c:f>
              <c:strCache>
                <c:ptCount val="1"/>
                <c:pt idx="0">
                  <c:v>2013</c:v>
                </c:pt>
              </c:strCache>
            </c:strRef>
          </c:tx>
          <c:dPt>
            <c:idx val="8"/>
            <c:spPr>
              <a:solidFill>
                <a:srgbClr val="0070C0"/>
              </a:solidFill>
            </c:spPr>
          </c:dPt>
          <c:dLbls>
            <c:showVal val="1"/>
          </c:dLbls>
          <c:cat>
            <c:strRef>
              <c:f>Лист1!$H$2:$P$2</c:f>
              <c:strCache>
                <c:ptCount val="9"/>
                <c:pt idx="0">
                  <c:v>МОУ "СОШ № 21"</c:v>
                </c:pt>
                <c:pt idx="1">
                  <c:v>МБОУ "Средняя общеобразовательная школа № 2 " г. Перми</c:v>
                </c:pt>
                <c:pt idx="2">
                  <c:v>МБОУ "СОШ № 6" г. Перми</c:v>
                </c:pt>
                <c:pt idx="3">
                  <c:v>МБОУ "Лицей № 1"</c:v>
                </c:pt>
                <c:pt idx="4">
                  <c:v>МБОУ "Гимназия № 17"</c:v>
                </c:pt>
                <c:pt idx="5">
                  <c:v>МБОУ "Гимназия № 11 им. С.П. Дягилева"</c:v>
                </c:pt>
                <c:pt idx="6">
                  <c:v>МАОУ "СОШ № 32" имени Г.А. Сборщикова </c:v>
                </c:pt>
                <c:pt idx="7">
                  <c:v>МАОУ "СОШ № 28"</c:v>
                </c:pt>
                <c:pt idx="8">
                  <c:v>г. Пермь</c:v>
                </c:pt>
              </c:strCache>
            </c:strRef>
          </c:cat>
          <c:val>
            <c:numRef>
              <c:f>Лист1!$H$3:$P$3</c:f>
              <c:numCache>
                <c:formatCode>General</c:formatCode>
                <c:ptCount val="9"/>
                <c:pt idx="0">
                  <c:v>68</c:v>
                </c:pt>
                <c:pt idx="1">
                  <c:v>73.75</c:v>
                </c:pt>
                <c:pt idx="2">
                  <c:v>61.33</c:v>
                </c:pt>
                <c:pt idx="3">
                  <c:v>94</c:v>
                </c:pt>
                <c:pt idx="4">
                  <c:v>0</c:v>
                </c:pt>
                <c:pt idx="5">
                  <c:v>69</c:v>
                </c:pt>
                <c:pt idx="6">
                  <c:v>0</c:v>
                </c:pt>
                <c:pt idx="7">
                  <c:v>84.4</c:v>
                </c:pt>
                <c:pt idx="8">
                  <c:v>79.98</c:v>
                </c:pt>
              </c:numCache>
            </c:numRef>
          </c:val>
        </c:ser>
        <c:ser>
          <c:idx val="1"/>
          <c:order val="1"/>
          <c:tx>
            <c:strRef>
              <c:f>Лист1!$G$4</c:f>
              <c:strCache>
                <c:ptCount val="1"/>
                <c:pt idx="0">
                  <c:v>2014</c:v>
                </c:pt>
              </c:strCache>
            </c:strRef>
          </c:tx>
          <c:dPt>
            <c:idx val="8"/>
            <c:spPr>
              <a:solidFill>
                <a:srgbClr val="FF0000"/>
              </a:solidFill>
            </c:spPr>
          </c:dPt>
          <c:dLbls>
            <c:dLbl>
              <c:idx val="0"/>
              <c:layout/>
              <c:tx>
                <c:rich>
                  <a:bodyPr/>
                  <a:lstStyle/>
                  <a:p>
                    <a:r>
                      <a:rPr lang="en-US" smtClean="0"/>
                      <a:t>61,00</a:t>
                    </a:r>
                    <a:r>
                      <a:rPr lang="ru-RU" smtClean="0"/>
                      <a:t>/17,6</a:t>
                    </a:r>
                    <a:endParaRPr lang="en-US"/>
                  </a:p>
                </c:rich>
              </c:tx>
              <c:showVal val="1"/>
            </c:dLbl>
            <c:dLbl>
              <c:idx val="1"/>
              <c:layout/>
              <c:tx>
                <c:rich>
                  <a:bodyPr/>
                  <a:lstStyle/>
                  <a:p>
                    <a:r>
                      <a:rPr lang="en-US" smtClean="0"/>
                      <a:t>85,00</a:t>
                    </a:r>
                    <a:r>
                      <a:rPr lang="ru-RU" smtClean="0"/>
                      <a:t>/3,6</a:t>
                    </a:r>
                    <a:endParaRPr lang="en-US" dirty="0"/>
                  </a:p>
                </c:rich>
              </c:tx>
              <c:showVal val="1"/>
            </c:dLbl>
            <c:dLbl>
              <c:idx val="2"/>
              <c:layout/>
              <c:tx>
                <c:rich>
                  <a:bodyPr/>
                  <a:lstStyle/>
                  <a:p>
                    <a:r>
                      <a:rPr lang="en-US" smtClean="0"/>
                      <a:t>70,40</a:t>
                    </a:r>
                    <a:r>
                      <a:rPr lang="ru-RU" smtClean="0"/>
                      <a:t>/7,8</a:t>
                    </a:r>
                    <a:endParaRPr lang="en-US"/>
                  </a:p>
                </c:rich>
              </c:tx>
              <c:showVal val="1"/>
            </c:dLbl>
            <c:dLbl>
              <c:idx val="3"/>
              <c:layout/>
              <c:tx>
                <c:rich>
                  <a:bodyPr/>
                  <a:lstStyle/>
                  <a:p>
                    <a:r>
                      <a:rPr lang="en-US" smtClean="0"/>
                      <a:t>51,00</a:t>
                    </a:r>
                    <a:r>
                      <a:rPr lang="ru-RU" smtClean="0"/>
                      <a:t>/0,48</a:t>
                    </a:r>
                    <a:endParaRPr lang="en-US"/>
                  </a:p>
                </c:rich>
              </c:tx>
              <c:showVal val="1"/>
            </c:dLbl>
            <c:dLbl>
              <c:idx val="4"/>
              <c:layout/>
              <c:tx>
                <c:rich>
                  <a:bodyPr/>
                  <a:lstStyle/>
                  <a:p>
                    <a:r>
                      <a:rPr lang="en-US" smtClean="0"/>
                      <a:t>86,00</a:t>
                    </a:r>
                    <a:r>
                      <a:rPr lang="ru-RU" smtClean="0"/>
                      <a:t>/5,7</a:t>
                    </a:r>
                    <a:endParaRPr lang="en-US"/>
                  </a:p>
                </c:rich>
              </c:tx>
              <c:showVal val="1"/>
            </c:dLbl>
            <c:dLbl>
              <c:idx val="5"/>
              <c:layout>
                <c:manualLayout>
                  <c:x val="2.9384652974189629E-2"/>
                  <c:y val="4.6783625730994153E-3"/>
                </c:manualLayout>
              </c:layout>
              <c:tx>
                <c:rich>
                  <a:bodyPr/>
                  <a:lstStyle/>
                  <a:p>
                    <a:r>
                      <a:rPr lang="en-US" smtClean="0"/>
                      <a:t>67,33</a:t>
                    </a:r>
                    <a:r>
                      <a:rPr lang="ru-RU" smtClean="0"/>
                      <a:t>/5,7</a:t>
                    </a:r>
                    <a:endParaRPr lang="en-US"/>
                  </a:p>
                </c:rich>
              </c:tx>
              <c:showVal val="1"/>
            </c:dLbl>
            <c:dLbl>
              <c:idx val="6"/>
              <c:layout/>
              <c:tx>
                <c:rich>
                  <a:bodyPr/>
                  <a:lstStyle/>
                  <a:p>
                    <a:r>
                      <a:rPr lang="en-US" smtClean="0"/>
                      <a:t>69,50</a:t>
                    </a:r>
                    <a:r>
                      <a:rPr lang="ru-RU" smtClean="0"/>
                      <a:t>/3,9</a:t>
                    </a:r>
                    <a:endParaRPr lang="en-US"/>
                  </a:p>
                </c:rich>
              </c:tx>
              <c:showVal val="1"/>
            </c:dLbl>
            <c:dLbl>
              <c:idx val="7"/>
              <c:layout>
                <c:manualLayout>
                  <c:x val="1.4692326487094794E-2"/>
                  <c:y val="-1.6374269005847961E-2"/>
                </c:manualLayout>
              </c:layout>
              <c:tx>
                <c:rich>
                  <a:bodyPr/>
                  <a:lstStyle/>
                  <a:p>
                    <a:r>
                      <a:rPr lang="en-US" dirty="0" smtClean="0"/>
                      <a:t>85,00</a:t>
                    </a:r>
                    <a:r>
                      <a:rPr lang="ru-RU" dirty="0" smtClean="0"/>
                      <a:t>/2,9</a:t>
                    </a:r>
                    <a:endParaRPr lang="en-US" dirty="0"/>
                  </a:p>
                </c:rich>
              </c:tx>
              <c:showVal val="1"/>
            </c:dLbl>
            <c:showVal val="1"/>
          </c:dLbls>
          <c:cat>
            <c:strRef>
              <c:f>Лист1!$H$2:$P$2</c:f>
              <c:strCache>
                <c:ptCount val="9"/>
                <c:pt idx="0">
                  <c:v>МОУ "СОШ № 21"</c:v>
                </c:pt>
                <c:pt idx="1">
                  <c:v>МБОУ "Средняя общеобразовательная школа № 2 " г. Перми</c:v>
                </c:pt>
                <c:pt idx="2">
                  <c:v>МБОУ "СОШ № 6" г. Перми</c:v>
                </c:pt>
                <c:pt idx="3">
                  <c:v>МБОУ "Лицей № 1"</c:v>
                </c:pt>
                <c:pt idx="4">
                  <c:v>МБОУ "Гимназия № 17"</c:v>
                </c:pt>
                <c:pt idx="5">
                  <c:v>МБОУ "Гимназия № 11 им. С.П. Дягилева"</c:v>
                </c:pt>
                <c:pt idx="6">
                  <c:v>МАОУ "СОШ № 32" имени Г.А. Сборщикова </c:v>
                </c:pt>
                <c:pt idx="7">
                  <c:v>МАОУ "СОШ № 28"</c:v>
                </c:pt>
                <c:pt idx="8">
                  <c:v>г. Пермь</c:v>
                </c:pt>
              </c:strCache>
            </c:strRef>
          </c:cat>
          <c:val>
            <c:numRef>
              <c:f>Лист1!$H$4:$P$4</c:f>
              <c:numCache>
                <c:formatCode>0.00</c:formatCode>
                <c:ptCount val="9"/>
                <c:pt idx="0">
                  <c:v>61</c:v>
                </c:pt>
                <c:pt idx="1">
                  <c:v>85</c:v>
                </c:pt>
                <c:pt idx="2">
                  <c:v>70.400000000000006</c:v>
                </c:pt>
                <c:pt idx="3">
                  <c:v>51</c:v>
                </c:pt>
                <c:pt idx="4">
                  <c:v>86</c:v>
                </c:pt>
                <c:pt idx="5">
                  <c:v>67.333333333333258</c:v>
                </c:pt>
                <c:pt idx="6">
                  <c:v>69.5</c:v>
                </c:pt>
                <c:pt idx="7">
                  <c:v>85</c:v>
                </c:pt>
                <c:pt idx="8" formatCode="General">
                  <c:v>70.28</c:v>
                </c:pt>
              </c:numCache>
            </c:numRef>
          </c:val>
        </c:ser>
        <c:axId val="75156096"/>
        <c:axId val="75166080"/>
      </c:barChart>
      <c:catAx>
        <c:axId val="75156096"/>
        <c:scaling>
          <c:orientation val="minMax"/>
        </c:scaling>
        <c:axPos val="b"/>
        <c:tickLblPos val="nextTo"/>
        <c:crossAx val="75166080"/>
        <c:crosses val="autoZero"/>
        <c:auto val="1"/>
        <c:lblAlgn val="ctr"/>
        <c:lblOffset val="100"/>
      </c:catAx>
      <c:valAx>
        <c:axId val="75166080"/>
        <c:scaling>
          <c:orientation val="minMax"/>
        </c:scaling>
        <c:axPos val="l"/>
        <c:majorGridlines/>
        <c:numFmt formatCode="General" sourceLinked="1"/>
        <c:tickLblPos val="nextTo"/>
        <c:crossAx val="75156096"/>
        <c:crosses val="autoZero"/>
        <c:crossBetween val="between"/>
      </c:valAx>
    </c:plotArea>
    <c:legend>
      <c:legendPos val="r"/>
      <c:layout/>
    </c:legend>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cat>
            <c:strRef>
              <c:f>Лист2!$I$4:$I$12</c:f>
              <c:strCache>
                <c:ptCount val="9"/>
                <c:pt idx="0">
                  <c:v>МБОУ "СОШ № 6" г. Перми</c:v>
                </c:pt>
                <c:pt idx="1">
                  <c:v>МАОУ "СОШ № 28"</c:v>
                </c:pt>
                <c:pt idx="2">
                  <c:v>МАОУ "СОШ № 32" имени Г.А. Сборщикова </c:v>
                </c:pt>
                <c:pt idx="3">
                  <c:v>МБОУ "Средняя общеобразовательная школа № 2 с углубленным изучением предметов гуманитарного профиля" г. Перми</c:v>
                </c:pt>
                <c:pt idx="4">
                  <c:v>город Пермь </c:v>
                </c:pt>
                <c:pt idx="5">
                  <c:v>МБОУ "Гимназия № 11 им. С.П. Дягилева"</c:v>
                </c:pt>
                <c:pt idx="6">
                  <c:v>МБОУ "Лицей № 1"</c:v>
                </c:pt>
                <c:pt idx="7">
                  <c:v>МОУ "СОШ №7"</c:v>
                </c:pt>
                <c:pt idx="8">
                  <c:v>МБОУ "Гимназия № 17"</c:v>
                </c:pt>
              </c:strCache>
            </c:strRef>
          </c:cat>
          <c:val>
            <c:numRef>
              <c:f>Лист2!$J$4:$J$12</c:f>
            </c:numRef>
          </c:val>
        </c:ser>
        <c:ser>
          <c:idx val="1"/>
          <c:order val="1"/>
          <c:cat>
            <c:strRef>
              <c:f>Лист2!$I$4:$I$12</c:f>
              <c:strCache>
                <c:ptCount val="9"/>
                <c:pt idx="0">
                  <c:v>МБОУ "СОШ № 6" г. Перми</c:v>
                </c:pt>
                <c:pt idx="1">
                  <c:v>МАОУ "СОШ № 28"</c:v>
                </c:pt>
                <c:pt idx="2">
                  <c:v>МАОУ "СОШ № 32" имени Г.А. Сборщикова </c:v>
                </c:pt>
                <c:pt idx="3">
                  <c:v>МБОУ "Средняя общеобразовательная школа № 2 с углубленным изучением предметов гуманитарного профиля" г. Перми</c:v>
                </c:pt>
                <c:pt idx="4">
                  <c:v>город Пермь </c:v>
                </c:pt>
                <c:pt idx="5">
                  <c:v>МБОУ "Гимназия № 11 им. С.П. Дягилева"</c:v>
                </c:pt>
                <c:pt idx="6">
                  <c:v>МБОУ "Лицей № 1"</c:v>
                </c:pt>
                <c:pt idx="7">
                  <c:v>МОУ "СОШ №7"</c:v>
                </c:pt>
                <c:pt idx="8">
                  <c:v>МБОУ "Гимназия № 17"</c:v>
                </c:pt>
              </c:strCache>
            </c:strRef>
          </c:cat>
          <c:val>
            <c:numRef>
              <c:f>Лист2!$K$4:$K$12</c:f>
            </c:numRef>
          </c:val>
        </c:ser>
        <c:ser>
          <c:idx val="2"/>
          <c:order val="2"/>
          <c:dLbls>
            <c:showVal val="1"/>
          </c:dLbls>
          <c:cat>
            <c:strRef>
              <c:f>Лист2!$I$4:$I$12</c:f>
              <c:strCache>
                <c:ptCount val="9"/>
                <c:pt idx="0">
                  <c:v>МБОУ "СОШ № 6" г. Перми</c:v>
                </c:pt>
                <c:pt idx="1">
                  <c:v>МАОУ "СОШ № 28"</c:v>
                </c:pt>
                <c:pt idx="2">
                  <c:v>МАОУ "СОШ № 32" имени Г.А. Сборщикова </c:v>
                </c:pt>
                <c:pt idx="3">
                  <c:v>МБОУ "Средняя общеобразовательная школа № 2 с углубленным изучением предметов гуманитарного профиля" г. Перми</c:v>
                </c:pt>
                <c:pt idx="4">
                  <c:v>город Пермь </c:v>
                </c:pt>
                <c:pt idx="5">
                  <c:v>МБОУ "Гимназия № 11 им. С.П. Дягилева"</c:v>
                </c:pt>
                <c:pt idx="6">
                  <c:v>МБОУ "Лицей № 1"</c:v>
                </c:pt>
                <c:pt idx="7">
                  <c:v>МОУ "СОШ №7"</c:v>
                </c:pt>
                <c:pt idx="8">
                  <c:v>МБОУ "Гимназия № 17"</c:v>
                </c:pt>
              </c:strCache>
            </c:strRef>
          </c:cat>
          <c:val>
            <c:numRef>
              <c:f>Лист2!$L$4:$L$12</c:f>
              <c:numCache>
                <c:formatCode>0.0%</c:formatCode>
                <c:ptCount val="9"/>
                <c:pt idx="0">
                  <c:v>3.125E-2</c:v>
                </c:pt>
                <c:pt idx="1">
                  <c:v>5.7971014492753624E-2</c:v>
                </c:pt>
                <c:pt idx="2">
                  <c:v>6.0000000000000032E-2</c:v>
                </c:pt>
                <c:pt idx="3">
                  <c:v>0.13559322033898305</c:v>
                </c:pt>
                <c:pt idx="4" formatCode="0.00%">
                  <c:v>0.16900000000000001</c:v>
                </c:pt>
                <c:pt idx="5">
                  <c:v>0.19047619047619152</c:v>
                </c:pt>
                <c:pt idx="6">
                  <c:v>0.28571428571428747</c:v>
                </c:pt>
                <c:pt idx="7">
                  <c:v>0.41666666666666824</c:v>
                </c:pt>
                <c:pt idx="8">
                  <c:v>0.83018867924528361</c:v>
                </c:pt>
              </c:numCache>
            </c:numRef>
          </c:val>
        </c:ser>
        <c:axId val="75215616"/>
        <c:axId val="75217152"/>
      </c:barChart>
      <c:catAx>
        <c:axId val="75215616"/>
        <c:scaling>
          <c:orientation val="minMax"/>
        </c:scaling>
        <c:axPos val="b"/>
        <c:tickLblPos val="nextTo"/>
        <c:crossAx val="75217152"/>
        <c:crosses val="autoZero"/>
        <c:auto val="1"/>
        <c:lblAlgn val="ctr"/>
        <c:lblOffset val="100"/>
      </c:catAx>
      <c:valAx>
        <c:axId val="75217152"/>
        <c:scaling>
          <c:orientation val="minMax"/>
        </c:scaling>
        <c:axPos val="l"/>
        <c:majorGridlines/>
        <c:numFmt formatCode="0.0%" sourceLinked="1"/>
        <c:tickLblPos val="nextTo"/>
        <c:crossAx val="75215616"/>
        <c:crosses val="autoZero"/>
        <c:crossBetween val="between"/>
      </c:valAx>
    </c:plotArea>
    <c:plotVisOnly val="1"/>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tx>
            <c:strRef>
              <c:f>Лист1!$B$1</c:f>
              <c:strCache>
                <c:ptCount val="1"/>
                <c:pt idx="0">
                  <c:v>2010</c:v>
                </c:pt>
              </c:strCache>
            </c:strRef>
          </c:tx>
          <c:dLbls>
            <c:showVal val="1"/>
          </c:dLbls>
          <c:cat>
            <c:strRef>
              <c:f>Лист1!$A$2:$A$3</c:f>
              <c:strCache>
                <c:ptCount val="2"/>
                <c:pt idx="0">
                  <c:v>математика</c:v>
                </c:pt>
                <c:pt idx="1">
                  <c:v>русский язык</c:v>
                </c:pt>
              </c:strCache>
            </c:strRef>
          </c:cat>
          <c:val>
            <c:numRef>
              <c:f>Лист1!$B$2:$B$3</c:f>
              <c:numCache>
                <c:formatCode>General</c:formatCode>
                <c:ptCount val="2"/>
                <c:pt idx="0">
                  <c:v>52.6</c:v>
                </c:pt>
                <c:pt idx="1">
                  <c:v>71.900000000000006</c:v>
                </c:pt>
              </c:numCache>
            </c:numRef>
          </c:val>
        </c:ser>
        <c:ser>
          <c:idx val="1"/>
          <c:order val="1"/>
          <c:tx>
            <c:strRef>
              <c:f>Лист1!$C$1</c:f>
              <c:strCache>
                <c:ptCount val="1"/>
                <c:pt idx="0">
                  <c:v>2011</c:v>
                </c:pt>
              </c:strCache>
            </c:strRef>
          </c:tx>
          <c:dLbls>
            <c:showVal val="1"/>
          </c:dLbls>
          <c:cat>
            <c:strRef>
              <c:f>Лист1!$A$2:$A$3</c:f>
              <c:strCache>
                <c:ptCount val="2"/>
                <c:pt idx="0">
                  <c:v>математика</c:v>
                </c:pt>
                <c:pt idx="1">
                  <c:v>русский язык</c:v>
                </c:pt>
              </c:strCache>
            </c:strRef>
          </c:cat>
          <c:val>
            <c:numRef>
              <c:f>Лист1!$C$2:$C$3</c:f>
              <c:numCache>
                <c:formatCode>General</c:formatCode>
                <c:ptCount val="2"/>
                <c:pt idx="0">
                  <c:v>57.2</c:v>
                </c:pt>
                <c:pt idx="1">
                  <c:v>61.7</c:v>
                </c:pt>
              </c:numCache>
            </c:numRef>
          </c:val>
        </c:ser>
        <c:ser>
          <c:idx val="2"/>
          <c:order val="2"/>
          <c:tx>
            <c:strRef>
              <c:f>Лист1!$D$1</c:f>
              <c:strCache>
                <c:ptCount val="1"/>
                <c:pt idx="0">
                  <c:v>2012</c:v>
                </c:pt>
              </c:strCache>
            </c:strRef>
          </c:tx>
          <c:dLbls>
            <c:showVal val="1"/>
          </c:dLbls>
          <c:cat>
            <c:strRef>
              <c:f>Лист1!$A$2:$A$3</c:f>
              <c:strCache>
                <c:ptCount val="2"/>
                <c:pt idx="0">
                  <c:v>математика</c:v>
                </c:pt>
                <c:pt idx="1">
                  <c:v>русский язык</c:v>
                </c:pt>
              </c:strCache>
            </c:strRef>
          </c:cat>
          <c:val>
            <c:numRef>
              <c:f>Лист1!$D$2:$D$3</c:f>
              <c:numCache>
                <c:formatCode>General</c:formatCode>
                <c:ptCount val="2"/>
                <c:pt idx="0">
                  <c:v>55.05</c:v>
                </c:pt>
                <c:pt idx="1">
                  <c:v>61.3</c:v>
                </c:pt>
              </c:numCache>
            </c:numRef>
          </c:val>
        </c:ser>
        <c:ser>
          <c:idx val="3"/>
          <c:order val="3"/>
          <c:tx>
            <c:strRef>
              <c:f>Лист1!$E$1</c:f>
              <c:strCache>
                <c:ptCount val="1"/>
                <c:pt idx="0">
                  <c:v>2013</c:v>
                </c:pt>
              </c:strCache>
            </c:strRef>
          </c:tx>
          <c:dLbls>
            <c:showVal val="1"/>
          </c:dLbls>
          <c:cat>
            <c:strRef>
              <c:f>Лист1!$A$2:$A$3</c:f>
              <c:strCache>
                <c:ptCount val="2"/>
                <c:pt idx="0">
                  <c:v>математика</c:v>
                </c:pt>
                <c:pt idx="1">
                  <c:v>русский язык</c:v>
                </c:pt>
              </c:strCache>
            </c:strRef>
          </c:cat>
          <c:val>
            <c:numRef>
              <c:f>Лист1!$E$2:$E$3</c:f>
              <c:numCache>
                <c:formatCode>General</c:formatCode>
                <c:ptCount val="2"/>
                <c:pt idx="0">
                  <c:v>53.4</c:v>
                </c:pt>
                <c:pt idx="1">
                  <c:v>61.2</c:v>
                </c:pt>
              </c:numCache>
            </c:numRef>
          </c:val>
        </c:ser>
        <c:ser>
          <c:idx val="4"/>
          <c:order val="4"/>
          <c:tx>
            <c:strRef>
              <c:f>Лист1!$F$1</c:f>
              <c:strCache>
                <c:ptCount val="1"/>
                <c:pt idx="0">
                  <c:v>2014</c:v>
                </c:pt>
              </c:strCache>
            </c:strRef>
          </c:tx>
          <c:dLbls>
            <c:showVal val="1"/>
          </c:dLbls>
          <c:cat>
            <c:strRef>
              <c:f>Лист1!$A$2:$A$3</c:f>
              <c:strCache>
                <c:ptCount val="2"/>
                <c:pt idx="0">
                  <c:v>математика</c:v>
                </c:pt>
                <c:pt idx="1">
                  <c:v>русский язык</c:v>
                </c:pt>
              </c:strCache>
            </c:strRef>
          </c:cat>
          <c:val>
            <c:numRef>
              <c:f>Лист1!$F$2:$F$3</c:f>
              <c:numCache>
                <c:formatCode>General</c:formatCode>
                <c:ptCount val="2"/>
                <c:pt idx="0">
                  <c:v>54.36</c:v>
                </c:pt>
                <c:pt idx="1">
                  <c:v>59.09</c:v>
                </c:pt>
              </c:numCache>
            </c:numRef>
          </c:val>
        </c:ser>
        <c:axId val="96495104"/>
        <c:axId val="96496640"/>
      </c:barChart>
      <c:catAx>
        <c:axId val="96495104"/>
        <c:scaling>
          <c:orientation val="minMax"/>
        </c:scaling>
        <c:axPos val="b"/>
        <c:tickLblPos val="nextTo"/>
        <c:crossAx val="96496640"/>
        <c:crosses val="autoZero"/>
        <c:auto val="1"/>
        <c:lblAlgn val="ctr"/>
        <c:lblOffset val="100"/>
      </c:catAx>
      <c:valAx>
        <c:axId val="96496640"/>
        <c:scaling>
          <c:orientation val="minMax"/>
          <c:max val="100"/>
        </c:scaling>
        <c:axPos val="l"/>
        <c:majorGridlines/>
        <c:numFmt formatCode="General" sourceLinked="1"/>
        <c:tickLblPos val="nextTo"/>
        <c:crossAx val="96495104"/>
        <c:crosses val="autoZero"/>
        <c:crossBetween val="between"/>
      </c:valAx>
    </c:plotArea>
    <c:legend>
      <c:legendPos val="t"/>
      <c:layout/>
    </c:legend>
    <c:plotVisOnly val="1"/>
  </c:chart>
  <c:txPr>
    <a:bodyPr/>
    <a:lstStyle/>
    <a:p>
      <a:pPr>
        <a:defRPr sz="1800"/>
      </a:pPr>
      <a:endParaRPr lang="ru-RU"/>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tx>
            <c:strRef>
              <c:f>математика!$B$19</c:f>
              <c:strCache>
                <c:ptCount val="1"/>
                <c:pt idx="0">
                  <c:v>2013</c:v>
                </c:pt>
              </c:strCache>
            </c:strRef>
          </c:tx>
          <c:dPt>
            <c:idx val="0"/>
            <c:spPr>
              <a:solidFill>
                <a:srgbClr val="0070C0"/>
              </a:solidFill>
            </c:spPr>
          </c:dPt>
          <c:dPt>
            <c:idx val="5"/>
            <c:spPr>
              <a:solidFill>
                <a:srgbClr val="0070C0"/>
              </a:solidFill>
            </c:spPr>
          </c:dPt>
          <c:dLbls>
            <c:showVal val="1"/>
          </c:dLbls>
          <c:cat>
            <c:strRef>
              <c:f>математика!$C$18:$N$18</c:f>
              <c:strCache>
                <c:ptCount val="12"/>
                <c:pt idx="0">
                  <c:v>г. Пермь</c:v>
                </c:pt>
                <c:pt idx="1">
                  <c:v>МАОУ "СОШ № 28"</c:v>
                </c:pt>
                <c:pt idx="2">
                  <c:v>МБОУ "СОШ № 6" г. Перми</c:v>
                </c:pt>
                <c:pt idx="3">
                  <c:v>МАОУ "СОШ № 32" имени Г.А. Сборщикова </c:v>
                </c:pt>
                <c:pt idx="4">
                  <c:v>МБОУ "СОШ № 2" г. Перми</c:v>
                </c:pt>
                <c:pt idx="5">
                  <c:v>Лениский район</c:v>
                </c:pt>
                <c:pt idx="6">
                  <c:v>МБОУ "Лицей № 1"</c:v>
                </c:pt>
                <c:pt idx="7">
                  <c:v>МБОУ "Гимназия № 11 им. С.П. Дягилева"</c:v>
                </c:pt>
                <c:pt idx="8">
                  <c:v>МОУ "СОШ № 21"</c:v>
                </c:pt>
                <c:pt idx="9">
                  <c:v>МОУ "СОШ №7"</c:v>
                </c:pt>
                <c:pt idx="10">
                  <c:v>Православная гимназия</c:v>
                </c:pt>
                <c:pt idx="11">
                  <c:v>МБОУ "Гимназия № 17"</c:v>
                </c:pt>
              </c:strCache>
            </c:strRef>
          </c:cat>
          <c:val>
            <c:numRef>
              <c:f>математика!$C$19:$N$19</c:f>
              <c:numCache>
                <c:formatCode>General</c:formatCode>
                <c:ptCount val="12"/>
                <c:pt idx="0">
                  <c:v>53.4</c:v>
                </c:pt>
                <c:pt idx="1">
                  <c:v>51.5</c:v>
                </c:pt>
                <c:pt idx="2">
                  <c:v>47.4</c:v>
                </c:pt>
                <c:pt idx="3">
                  <c:v>57.2</c:v>
                </c:pt>
                <c:pt idx="4">
                  <c:v>55.4</c:v>
                </c:pt>
                <c:pt idx="5">
                  <c:v>58.9</c:v>
                </c:pt>
                <c:pt idx="6">
                  <c:v>65.8</c:v>
                </c:pt>
                <c:pt idx="7">
                  <c:v>64.099999999999994</c:v>
                </c:pt>
                <c:pt idx="8">
                  <c:v>51.8</c:v>
                </c:pt>
                <c:pt idx="9">
                  <c:v>61.5</c:v>
                </c:pt>
                <c:pt idx="10">
                  <c:v>64.8</c:v>
                </c:pt>
                <c:pt idx="11">
                  <c:v>79.8</c:v>
                </c:pt>
              </c:numCache>
            </c:numRef>
          </c:val>
        </c:ser>
        <c:ser>
          <c:idx val="1"/>
          <c:order val="1"/>
          <c:tx>
            <c:strRef>
              <c:f>математика!$B$20</c:f>
              <c:strCache>
                <c:ptCount val="1"/>
                <c:pt idx="0">
                  <c:v>2014</c:v>
                </c:pt>
              </c:strCache>
            </c:strRef>
          </c:tx>
          <c:dPt>
            <c:idx val="0"/>
            <c:spPr>
              <a:solidFill>
                <a:srgbClr val="FF0000"/>
              </a:solidFill>
            </c:spPr>
          </c:dPt>
          <c:dPt>
            <c:idx val="5"/>
            <c:spPr>
              <a:solidFill>
                <a:srgbClr val="FF0000"/>
              </a:solidFill>
            </c:spPr>
          </c:dPt>
          <c:dLbls>
            <c:dLbl>
              <c:idx val="0"/>
              <c:layout>
                <c:manualLayout>
                  <c:x val="1.6296239266587652E-2"/>
                  <c:y val="-2.3391812865497076E-3"/>
                </c:manualLayout>
              </c:layout>
              <c:showVal val="1"/>
            </c:dLbl>
            <c:dLbl>
              <c:idx val="3"/>
              <c:layout>
                <c:manualLayout>
                  <c:x val="1.7777715563550085E-2"/>
                  <c:y val="-9.3567251461988306E-3"/>
                </c:manualLayout>
              </c:layout>
              <c:showVal val="1"/>
            </c:dLbl>
            <c:dLbl>
              <c:idx val="7"/>
              <c:layout>
                <c:manualLayout>
                  <c:x val="1.7777715563550085E-2"/>
                  <c:y val="0"/>
                </c:manualLayout>
              </c:layout>
              <c:showVal val="1"/>
            </c:dLbl>
            <c:dLbl>
              <c:idx val="10"/>
              <c:layout>
                <c:manualLayout>
                  <c:x val="1.481476296962507E-2"/>
                  <c:y val="-2.3391812865497076E-3"/>
                </c:manualLayout>
              </c:layout>
              <c:showVal val="1"/>
            </c:dLbl>
            <c:dLbl>
              <c:idx val="11"/>
              <c:layout>
                <c:manualLayout>
                  <c:x val="1.6296239266587763E-2"/>
                  <c:y val="0"/>
                </c:manualLayout>
              </c:layout>
              <c:showVal val="1"/>
            </c:dLbl>
            <c:showVal val="1"/>
          </c:dLbls>
          <c:cat>
            <c:strRef>
              <c:f>математика!$C$18:$N$18</c:f>
              <c:strCache>
                <c:ptCount val="12"/>
                <c:pt idx="0">
                  <c:v>г. Пермь</c:v>
                </c:pt>
                <c:pt idx="1">
                  <c:v>МАОУ "СОШ № 28"</c:v>
                </c:pt>
                <c:pt idx="2">
                  <c:v>МБОУ "СОШ № 6" г. Перми</c:v>
                </c:pt>
                <c:pt idx="3">
                  <c:v>МАОУ "СОШ № 32" имени Г.А. Сборщикова </c:v>
                </c:pt>
                <c:pt idx="4">
                  <c:v>МБОУ "СОШ № 2" г. Перми</c:v>
                </c:pt>
                <c:pt idx="5">
                  <c:v>Лениский район</c:v>
                </c:pt>
                <c:pt idx="6">
                  <c:v>МБОУ "Лицей № 1"</c:v>
                </c:pt>
                <c:pt idx="7">
                  <c:v>МБОУ "Гимназия № 11 им. С.П. Дягилева"</c:v>
                </c:pt>
                <c:pt idx="8">
                  <c:v>МОУ "СОШ № 21"</c:v>
                </c:pt>
                <c:pt idx="9">
                  <c:v>МОУ "СОШ №7"</c:v>
                </c:pt>
                <c:pt idx="10">
                  <c:v>Православная гимназия</c:v>
                </c:pt>
                <c:pt idx="11">
                  <c:v>МБОУ "Гимназия № 17"</c:v>
                </c:pt>
              </c:strCache>
            </c:strRef>
          </c:cat>
          <c:val>
            <c:numRef>
              <c:f>математика!$C$20:$N$20</c:f>
              <c:numCache>
                <c:formatCode>0.00</c:formatCode>
                <c:ptCount val="12"/>
                <c:pt idx="0" formatCode="General">
                  <c:v>54.4</c:v>
                </c:pt>
                <c:pt idx="1">
                  <c:v>55.032608695652144</c:v>
                </c:pt>
                <c:pt idx="2">
                  <c:v>55.075471698113205</c:v>
                </c:pt>
                <c:pt idx="3">
                  <c:v>55.6</c:v>
                </c:pt>
                <c:pt idx="4">
                  <c:v>58.976190476190474</c:v>
                </c:pt>
                <c:pt idx="5" formatCode="General">
                  <c:v>61.9</c:v>
                </c:pt>
                <c:pt idx="6">
                  <c:v>62.734693877551031</c:v>
                </c:pt>
                <c:pt idx="7">
                  <c:v>63.090909090909221</c:v>
                </c:pt>
                <c:pt idx="8">
                  <c:v>63.222222222222349</c:v>
                </c:pt>
                <c:pt idx="9">
                  <c:v>65.549295774648201</c:v>
                </c:pt>
                <c:pt idx="10">
                  <c:v>66.8</c:v>
                </c:pt>
                <c:pt idx="11">
                  <c:v>81.352112676055896</c:v>
                </c:pt>
              </c:numCache>
            </c:numRef>
          </c:val>
        </c:ser>
        <c:axId val="75269632"/>
        <c:axId val="75271168"/>
      </c:barChart>
      <c:catAx>
        <c:axId val="75269632"/>
        <c:scaling>
          <c:orientation val="minMax"/>
        </c:scaling>
        <c:axPos val="b"/>
        <c:tickLblPos val="nextTo"/>
        <c:crossAx val="75271168"/>
        <c:crosses val="autoZero"/>
        <c:auto val="1"/>
        <c:lblAlgn val="ctr"/>
        <c:lblOffset val="100"/>
      </c:catAx>
      <c:valAx>
        <c:axId val="75271168"/>
        <c:scaling>
          <c:orientation val="minMax"/>
        </c:scaling>
        <c:axPos val="l"/>
        <c:majorGridlines/>
        <c:numFmt formatCode="General" sourceLinked="1"/>
        <c:tickLblPos val="nextTo"/>
        <c:crossAx val="75269632"/>
        <c:crosses val="autoZero"/>
        <c:crossBetween val="between"/>
      </c:valAx>
    </c:plotArea>
    <c:legend>
      <c:legendPos val="r"/>
      <c:layout/>
    </c:legend>
    <c:plotVisOnly val="1"/>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tx>
            <c:strRef>
              <c:f>'русский язык'!$C$17</c:f>
              <c:strCache>
                <c:ptCount val="1"/>
                <c:pt idx="0">
                  <c:v>2013</c:v>
                </c:pt>
              </c:strCache>
            </c:strRef>
          </c:tx>
          <c:dPt>
            <c:idx val="0"/>
            <c:spPr>
              <a:solidFill>
                <a:srgbClr val="0070C0"/>
              </a:solidFill>
            </c:spPr>
          </c:dPt>
          <c:dPt>
            <c:idx val="5"/>
            <c:spPr>
              <a:solidFill>
                <a:srgbClr val="0070C0"/>
              </a:solidFill>
            </c:spPr>
          </c:dPt>
          <c:dLbls>
            <c:showVal val="1"/>
          </c:dLbls>
          <c:cat>
            <c:strRef>
              <c:f>'русский язык'!$D$16:$O$16</c:f>
              <c:strCache>
                <c:ptCount val="12"/>
                <c:pt idx="0">
                  <c:v>г. Пермь</c:v>
                </c:pt>
                <c:pt idx="1">
                  <c:v>МАОУ "СОШ № 28"</c:v>
                </c:pt>
                <c:pt idx="2">
                  <c:v>МБОУ "СОШ № 6" г. Перми</c:v>
                </c:pt>
                <c:pt idx="3">
                  <c:v>МАОУ "СОШ № 32" имени Г.А. Сборщикова </c:v>
                </c:pt>
                <c:pt idx="4">
                  <c:v>МБОУ "СОШ № 2" г. Перми</c:v>
                </c:pt>
                <c:pt idx="5">
                  <c:v>Лениский район</c:v>
                </c:pt>
                <c:pt idx="6">
                  <c:v>МБОУ "Лицей № 1"</c:v>
                </c:pt>
                <c:pt idx="7">
                  <c:v>МБОУ "Гимназия № 11 им. С.П. Дягилева"</c:v>
                </c:pt>
                <c:pt idx="8">
                  <c:v>МОУ "СОШ № 21"</c:v>
                </c:pt>
                <c:pt idx="9">
                  <c:v>МОУ "СОШ №7"</c:v>
                </c:pt>
                <c:pt idx="10">
                  <c:v>Православная гимназия</c:v>
                </c:pt>
                <c:pt idx="11">
                  <c:v>МБОУ "Гимназия № 17"</c:v>
                </c:pt>
              </c:strCache>
            </c:strRef>
          </c:cat>
          <c:val>
            <c:numRef>
              <c:f>'русский язык'!$D$17:$O$17</c:f>
              <c:numCache>
                <c:formatCode>General</c:formatCode>
                <c:ptCount val="12"/>
                <c:pt idx="0">
                  <c:v>61.2</c:v>
                </c:pt>
                <c:pt idx="1">
                  <c:v>61.6</c:v>
                </c:pt>
                <c:pt idx="2">
                  <c:v>56.9</c:v>
                </c:pt>
                <c:pt idx="3">
                  <c:v>65.8</c:v>
                </c:pt>
                <c:pt idx="4">
                  <c:v>65.5</c:v>
                </c:pt>
                <c:pt idx="5">
                  <c:v>64.8</c:v>
                </c:pt>
                <c:pt idx="6">
                  <c:v>69.8</c:v>
                </c:pt>
                <c:pt idx="7">
                  <c:v>66.2</c:v>
                </c:pt>
                <c:pt idx="8">
                  <c:v>54.4</c:v>
                </c:pt>
                <c:pt idx="9">
                  <c:v>72.900000000000006</c:v>
                </c:pt>
                <c:pt idx="10">
                  <c:v>65.400000000000006</c:v>
                </c:pt>
                <c:pt idx="11">
                  <c:v>73.400000000000006</c:v>
                </c:pt>
              </c:numCache>
            </c:numRef>
          </c:val>
        </c:ser>
        <c:ser>
          <c:idx val="1"/>
          <c:order val="1"/>
          <c:tx>
            <c:strRef>
              <c:f>'русский язык'!$C$18</c:f>
              <c:strCache>
                <c:ptCount val="1"/>
                <c:pt idx="0">
                  <c:v>2014</c:v>
                </c:pt>
              </c:strCache>
            </c:strRef>
          </c:tx>
          <c:dPt>
            <c:idx val="0"/>
            <c:spPr>
              <a:solidFill>
                <a:srgbClr val="FF0000"/>
              </a:solidFill>
            </c:spPr>
          </c:dPt>
          <c:dPt>
            <c:idx val="5"/>
            <c:spPr>
              <a:solidFill>
                <a:srgbClr val="FF0000"/>
              </a:solidFill>
            </c:spPr>
          </c:dPt>
          <c:dLbls>
            <c:dLbl>
              <c:idx val="1"/>
              <c:layout>
                <c:manualLayout>
                  <c:x val="1.481476296962507E-2"/>
                  <c:y val="2.3391812865496881E-3"/>
                </c:manualLayout>
              </c:layout>
              <c:showVal val="1"/>
            </c:dLbl>
            <c:dLbl>
              <c:idx val="4"/>
              <c:layout>
                <c:manualLayout>
                  <c:x val="1.9259191860512653E-2"/>
                  <c:y val="1.1695906432748536E-2"/>
                </c:manualLayout>
              </c:layout>
              <c:showVal val="1"/>
            </c:dLbl>
            <c:dLbl>
              <c:idx val="5"/>
              <c:layout>
                <c:manualLayout>
                  <c:x val="1.0370334078737551E-2"/>
                  <c:y val="0"/>
                </c:manualLayout>
              </c:layout>
              <c:showVal val="1"/>
            </c:dLbl>
            <c:dLbl>
              <c:idx val="8"/>
              <c:layout>
                <c:manualLayout>
                  <c:x val="1.0370334078737551E-2"/>
                  <c:y val="-7.0175438596491333E-3"/>
                </c:manualLayout>
              </c:layout>
              <c:showVal val="1"/>
            </c:dLbl>
            <c:showVal val="1"/>
          </c:dLbls>
          <c:cat>
            <c:strRef>
              <c:f>'русский язык'!$D$16:$O$16</c:f>
              <c:strCache>
                <c:ptCount val="12"/>
                <c:pt idx="0">
                  <c:v>г. Пермь</c:v>
                </c:pt>
                <c:pt idx="1">
                  <c:v>МАОУ "СОШ № 28"</c:v>
                </c:pt>
                <c:pt idx="2">
                  <c:v>МБОУ "СОШ № 6" г. Перми</c:v>
                </c:pt>
                <c:pt idx="3">
                  <c:v>МАОУ "СОШ № 32" имени Г.А. Сборщикова </c:v>
                </c:pt>
                <c:pt idx="4">
                  <c:v>МБОУ "СОШ № 2" г. Перми</c:v>
                </c:pt>
                <c:pt idx="5">
                  <c:v>Лениский район</c:v>
                </c:pt>
                <c:pt idx="6">
                  <c:v>МБОУ "Лицей № 1"</c:v>
                </c:pt>
                <c:pt idx="7">
                  <c:v>МБОУ "Гимназия № 11 им. С.П. Дягилева"</c:v>
                </c:pt>
                <c:pt idx="8">
                  <c:v>МОУ "СОШ № 21"</c:v>
                </c:pt>
                <c:pt idx="9">
                  <c:v>МОУ "СОШ №7"</c:v>
                </c:pt>
                <c:pt idx="10">
                  <c:v>Православная гимназия</c:v>
                </c:pt>
                <c:pt idx="11">
                  <c:v>МБОУ "Гимназия № 17"</c:v>
                </c:pt>
              </c:strCache>
            </c:strRef>
          </c:cat>
          <c:val>
            <c:numRef>
              <c:f>'русский язык'!$D$18:$O$18</c:f>
              <c:numCache>
                <c:formatCode>0.00</c:formatCode>
                <c:ptCount val="12"/>
                <c:pt idx="0" formatCode="General">
                  <c:v>59</c:v>
                </c:pt>
                <c:pt idx="1">
                  <c:v>59.815217391304344</c:v>
                </c:pt>
                <c:pt idx="2">
                  <c:v>63.066037735849058</c:v>
                </c:pt>
                <c:pt idx="3">
                  <c:v>59.3</c:v>
                </c:pt>
                <c:pt idx="4">
                  <c:v>65.05952380952381</c:v>
                </c:pt>
                <c:pt idx="5" formatCode="General">
                  <c:v>65.3</c:v>
                </c:pt>
                <c:pt idx="6">
                  <c:v>64.428571428571388</c:v>
                </c:pt>
                <c:pt idx="7">
                  <c:v>69.477272727272734</c:v>
                </c:pt>
                <c:pt idx="8">
                  <c:v>55.755555555555553</c:v>
                </c:pt>
                <c:pt idx="9">
                  <c:v>68.859154929577713</c:v>
                </c:pt>
                <c:pt idx="10">
                  <c:v>72.588235294117666</c:v>
                </c:pt>
                <c:pt idx="11">
                  <c:v>78.873239436619457</c:v>
                </c:pt>
              </c:numCache>
            </c:numRef>
          </c:val>
        </c:ser>
        <c:axId val="75528064"/>
        <c:axId val="75529600"/>
      </c:barChart>
      <c:catAx>
        <c:axId val="75528064"/>
        <c:scaling>
          <c:orientation val="minMax"/>
        </c:scaling>
        <c:axPos val="b"/>
        <c:tickLblPos val="nextTo"/>
        <c:crossAx val="75529600"/>
        <c:crosses val="autoZero"/>
        <c:auto val="1"/>
        <c:lblAlgn val="ctr"/>
        <c:lblOffset val="100"/>
      </c:catAx>
      <c:valAx>
        <c:axId val="75529600"/>
        <c:scaling>
          <c:orientation val="minMax"/>
        </c:scaling>
        <c:axPos val="l"/>
        <c:majorGridlines/>
        <c:numFmt formatCode="General" sourceLinked="1"/>
        <c:tickLblPos val="nextTo"/>
        <c:crossAx val="75528064"/>
        <c:crosses val="autoZero"/>
        <c:crossBetween val="between"/>
      </c:valAx>
    </c:plotArea>
    <c:legend>
      <c:legendPos val="r"/>
      <c:layout/>
    </c:legend>
    <c:plotVisOnly val="1"/>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ru-RU"/>
  <c:chart>
    <c:view3D>
      <c:rAngAx val="1"/>
    </c:view3D>
    <c:plotArea>
      <c:layout/>
      <c:bar3DChart>
        <c:barDir val="col"/>
        <c:grouping val="clustered"/>
        <c:ser>
          <c:idx val="0"/>
          <c:order val="0"/>
          <c:tx>
            <c:strRef>
              <c:f>Лист1!$B$1</c:f>
              <c:strCache>
                <c:ptCount val="1"/>
                <c:pt idx="0">
                  <c:v>математика МБОУ "СОШ №6"</c:v>
                </c:pt>
              </c:strCache>
            </c:strRef>
          </c:tx>
          <c:cat>
            <c:strRef>
              <c:f>Лист1!$A$2:$A$3</c:f>
              <c:strCache>
                <c:ptCount val="2"/>
                <c:pt idx="0">
                  <c:v>2012-13</c:v>
                </c:pt>
                <c:pt idx="1">
                  <c:v>2013-14</c:v>
                </c:pt>
              </c:strCache>
            </c:strRef>
          </c:cat>
          <c:val>
            <c:numRef>
              <c:f>Лист1!$B$2:$B$3</c:f>
              <c:numCache>
                <c:formatCode>General</c:formatCode>
                <c:ptCount val="2"/>
                <c:pt idx="0">
                  <c:v>50</c:v>
                </c:pt>
                <c:pt idx="1">
                  <c:v>54.5</c:v>
                </c:pt>
              </c:numCache>
            </c:numRef>
          </c:val>
        </c:ser>
        <c:ser>
          <c:idx val="1"/>
          <c:order val="1"/>
          <c:tx>
            <c:strRef>
              <c:f>Лист1!$C$1</c:f>
              <c:strCache>
                <c:ptCount val="1"/>
                <c:pt idx="0">
                  <c:v>математика г.Пермь</c:v>
                </c:pt>
              </c:strCache>
            </c:strRef>
          </c:tx>
          <c:cat>
            <c:strRef>
              <c:f>Лист1!$A$2:$A$3</c:f>
              <c:strCache>
                <c:ptCount val="2"/>
                <c:pt idx="0">
                  <c:v>2012-13</c:v>
                </c:pt>
                <c:pt idx="1">
                  <c:v>2013-14</c:v>
                </c:pt>
              </c:strCache>
            </c:strRef>
          </c:cat>
          <c:val>
            <c:numRef>
              <c:f>Лист1!$C$2:$C$3</c:f>
              <c:numCache>
                <c:formatCode>General</c:formatCode>
                <c:ptCount val="2"/>
                <c:pt idx="0">
                  <c:v>50</c:v>
                </c:pt>
                <c:pt idx="1">
                  <c:v>54.78</c:v>
                </c:pt>
              </c:numCache>
            </c:numRef>
          </c:val>
        </c:ser>
        <c:ser>
          <c:idx val="2"/>
          <c:order val="2"/>
          <c:tx>
            <c:strRef>
              <c:f>Лист1!$D$1</c:f>
              <c:strCache>
                <c:ptCount val="1"/>
                <c:pt idx="0">
                  <c:v>русский язык МБОУ "СОШ №6"</c:v>
                </c:pt>
              </c:strCache>
            </c:strRef>
          </c:tx>
          <c:cat>
            <c:strRef>
              <c:f>Лист1!$A$2:$A$3</c:f>
              <c:strCache>
                <c:ptCount val="2"/>
                <c:pt idx="0">
                  <c:v>2012-13</c:v>
                </c:pt>
                <c:pt idx="1">
                  <c:v>2013-14</c:v>
                </c:pt>
              </c:strCache>
            </c:strRef>
          </c:cat>
          <c:val>
            <c:numRef>
              <c:f>Лист1!$D$2:$D$3</c:f>
              <c:numCache>
                <c:formatCode>General</c:formatCode>
                <c:ptCount val="2"/>
                <c:pt idx="0">
                  <c:v>51</c:v>
                </c:pt>
                <c:pt idx="1">
                  <c:v>56.9</c:v>
                </c:pt>
              </c:numCache>
            </c:numRef>
          </c:val>
        </c:ser>
        <c:ser>
          <c:idx val="3"/>
          <c:order val="3"/>
          <c:tx>
            <c:strRef>
              <c:f>Лист1!$E$1</c:f>
              <c:strCache>
                <c:ptCount val="1"/>
                <c:pt idx="0">
                  <c:v>русский язык г.Пермь</c:v>
                </c:pt>
              </c:strCache>
            </c:strRef>
          </c:tx>
          <c:cat>
            <c:strRef>
              <c:f>Лист1!$A$2:$A$3</c:f>
              <c:strCache>
                <c:ptCount val="2"/>
                <c:pt idx="0">
                  <c:v>2012-13</c:v>
                </c:pt>
                <c:pt idx="1">
                  <c:v>2013-14</c:v>
                </c:pt>
              </c:strCache>
            </c:strRef>
          </c:cat>
          <c:val>
            <c:numRef>
              <c:f>Лист1!$E$2:$E$3</c:f>
              <c:numCache>
                <c:formatCode>General</c:formatCode>
                <c:ptCount val="2"/>
                <c:pt idx="0">
                  <c:v>50</c:v>
                </c:pt>
                <c:pt idx="1">
                  <c:v>53.59</c:v>
                </c:pt>
              </c:numCache>
            </c:numRef>
          </c:val>
        </c:ser>
        <c:shape val="box"/>
        <c:axId val="96037504"/>
        <c:axId val="96160000"/>
        <c:axId val="0"/>
      </c:bar3DChart>
      <c:catAx>
        <c:axId val="96037504"/>
        <c:scaling>
          <c:orientation val="minMax"/>
        </c:scaling>
        <c:axPos val="b"/>
        <c:tickLblPos val="nextTo"/>
        <c:crossAx val="96160000"/>
        <c:crosses val="autoZero"/>
        <c:auto val="1"/>
        <c:lblAlgn val="ctr"/>
        <c:lblOffset val="100"/>
      </c:catAx>
      <c:valAx>
        <c:axId val="96160000"/>
        <c:scaling>
          <c:orientation val="minMax"/>
        </c:scaling>
        <c:axPos val="l"/>
        <c:majorGridlines/>
        <c:numFmt formatCode="General" sourceLinked="1"/>
        <c:tickLblPos val="nextTo"/>
        <c:crossAx val="96037504"/>
        <c:crosses val="autoZero"/>
        <c:crossBetween val="between"/>
      </c:valAx>
    </c:plotArea>
    <c:legend>
      <c:legendPos val="r"/>
      <c:layout/>
    </c:legend>
    <c:plotVisOnly val="1"/>
  </c:chart>
  <c:txPr>
    <a:bodyPr/>
    <a:lstStyle/>
    <a:p>
      <a:pPr>
        <a:defRPr sz="1800"/>
      </a:pPr>
      <a:endParaRPr lang="ru-RU"/>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ru-RU"/>
  <c:chart>
    <c:plotArea>
      <c:layout/>
      <c:lineChart>
        <c:grouping val="standard"/>
        <c:ser>
          <c:idx val="0"/>
          <c:order val="0"/>
          <c:tx>
            <c:strRef>
              <c:f>[Книга1]Лист1!$C$3</c:f>
              <c:strCache>
                <c:ptCount val="1"/>
                <c:pt idx="0">
                  <c:v>оод</c:v>
                </c:pt>
              </c:strCache>
            </c:strRef>
          </c:tx>
          <c:marker>
            <c:symbol val="none"/>
          </c:marker>
          <c:dLbls>
            <c:showVal val="1"/>
          </c:dLbls>
          <c:cat>
            <c:strRef>
              <c:f>[Книга1]Лист1!$D$2:$L$2</c:f>
              <c:strCache>
                <c:ptCount val="9"/>
                <c:pt idx="0">
                  <c:v>2005</c:v>
                </c:pt>
                <c:pt idx="1">
                  <c:v>2006</c:v>
                </c:pt>
                <c:pt idx="2">
                  <c:v>2007</c:v>
                </c:pt>
                <c:pt idx="3">
                  <c:v>2008</c:v>
                </c:pt>
                <c:pt idx="4">
                  <c:v>2009</c:v>
                </c:pt>
                <c:pt idx="5">
                  <c:v>2010</c:v>
                </c:pt>
                <c:pt idx="6">
                  <c:v>2011</c:v>
                </c:pt>
                <c:pt idx="7">
                  <c:v>2012</c:v>
                </c:pt>
                <c:pt idx="8">
                  <c:v>2013/2014</c:v>
                </c:pt>
              </c:strCache>
            </c:strRef>
          </c:cat>
          <c:val>
            <c:numRef>
              <c:f>[Книга1]Лист1!$D$3:$L$3</c:f>
              <c:numCache>
                <c:formatCode>General</c:formatCode>
                <c:ptCount val="9"/>
                <c:pt idx="2">
                  <c:v>16</c:v>
                </c:pt>
                <c:pt idx="3">
                  <c:v>18</c:v>
                </c:pt>
                <c:pt idx="4">
                  <c:v>26</c:v>
                </c:pt>
                <c:pt idx="5">
                  <c:v>25</c:v>
                </c:pt>
                <c:pt idx="6">
                  <c:v>30</c:v>
                </c:pt>
                <c:pt idx="7">
                  <c:v>7</c:v>
                </c:pt>
                <c:pt idx="8">
                  <c:v>2</c:v>
                </c:pt>
              </c:numCache>
            </c:numRef>
          </c:val>
        </c:ser>
        <c:ser>
          <c:idx val="1"/>
          <c:order val="1"/>
          <c:tx>
            <c:strRef>
              <c:f>[Книга1]Лист1!$C$4</c:f>
              <c:strCache>
                <c:ptCount val="1"/>
                <c:pt idx="0">
                  <c:v>преступность</c:v>
                </c:pt>
              </c:strCache>
            </c:strRef>
          </c:tx>
          <c:marker>
            <c:symbol val="none"/>
          </c:marker>
          <c:dLbls>
            <c:showVal val="1"/>
          </c:dLbls>
          <c:cat>
            <c:strRef>
              <c:f>[Книга1]Лист1!$D$2:$L$2</c:f>
              <c:strCache>
                <c:ptCount val="9"/>
                <c:pt idx="0">
                  <c:v>2005</c:v>
                </c:pt>
                <c:pt idx="1">
                  <c:v>2006</c:v>
                </c:pt>
                <c:pt idx="2">
                  <c:v>2007</c:v>
                </c:pt>
                <c:pt idx="3">
                  <c:v>2008</c:v>
                </c:pt>
                <c:pt idx="4">
                  <c:v>2009</c:v>
                </c:pt>
                <c:pt idx="5">
                  <c:v>2010</c:v>
                </c:pt>
                <c:pt idx="6">
                  <c:v>2011</c:v>
                </c:pt>
                <c:pt idx="7">
                  <c:v>2012</c:v>
                </c:pt>
                <c:pt idx="8">
                  <c:v>2013/2014</c:v>
                </c:pt>
              </c:strCache>
            </c:strRef>
          </c:cat>
          <c:val>
            <c:numRef>
              <c:f>[Книга1]Лист1!$D$4:$L$4</c:f>
              <c:numCache>
                <c:formatCode>General</c:formatCode>
                <c:ptCount val="9"/>
                <c:pt idx="0">
                  <c:v>9</c:v>
                </c:pt>
                <c:pt idx="1">
                  <c:v>8</c:v>
                </c:pt>
                <c:pt idx="2">
                  <c:v>7</c:v>
                </c:pt>
                <c:pt idx="3">
                  <c:v>6</c:v>
                </c:pt>
                <c:pt idx="4">
                  <c:v>9</c:v>
                </c:pt>
                <c:pt idx="5">
                  <c:v>8</c:v>
                </c:pt>
                <c:pt idx="6">
                  <c:v>6</c:v>
                </c:pt>
                <c:pt idx="7">
                  <c:v>7</c:v>
                </c:pt>
                <c:pt idx="8">
                  <c:v>1</c:v>
                </c:pt>
              </c:numCache>
            </c:numRef>
          </c:val>
        </c:ser>
        <c:marker val="1"/>
        <c:axId val="75653504"/>
        <c:axId val="75655040"/>
      </c:lineChart>
      <c:catAx>
        <c:axId val="75653504"/>
        <c:scaling>
          <c:orientation val="minMax"/>
        </c:scaling>
        <c:axPos val="b"/>
        <c:tickLblPos val="nextTo"/>
        <c:crossAx val="75655040"/>
        <c:crosses val="autoZero"/>
        <c:auto val="1"/>
        <c:lblAlgn val="ctr"/>
        <c:lblOffset val="100"/>
      </c:catAx>
      <c:valAx>
        <c:axId val="75655040"/>
        <c:scaling>
          <c:orientation val="minMax"/>
        </c:scaling>
        <c:axPos val="l"/>
        <c:majorGridlines/>
        <c:numFmt formatCode="General" sourceLinked="1"/>
        <c:tickLblPos val="nextTo"/>
        <c:crossAx val="75653504"/>
        <c:crosses val="autoZero"/>
        <c:crossBetween val="between"/>
      </c:valAx>
    </c:plotArea>
    <c:legend>
      <c:legendPos val="r"/>
      <c:layout/>
    </c:legend>
    <c:plotVisOnly val="1"/>
  </c:chart>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tx>
            <c:strRef>
              <c:f>Лист1!$C$26</c:f>
              <c:strCache>
                <c:ptCount val="1"/>
                <c:pt idx="0">
                  <c:v>ООД</c:v>
                </c:pt>
              </c:strCache>
            </c:strRef>
          </c:tx>
          <c:cat>
            <c:strRef>
              <c:f>Лист1!$B$27:$B$36</c:f>
              <c:strCache>
                <c:ptCount val="10"/>
                <c:pt idx="0">
                  <c:v>МБОУ "СОШ №2"</c:v>
                </c:pt>
                <c:pt idx="1">
                  <c:v>МБОУ "СОШ №6"</c:v>
                </c:pt>
                <c:pt idx="2">
                  <c:v>МАОУ "СОШ №7"</c:v>
                </c:pt>
                <c:pt idx="3">
                  <c:v>МБОУ "Гимназия №11"</c:v>
                </c:pt>
                <c:pt idx="4">
                  <c:v>МБОУ "Гимназия №17"</c:v>
                </c:pt>
                <c:pt idx="5">
                  <c:v>МБОУ "СОШ №21"</c:v>
                </c:pt>
                <c:pt idx="6">
                  <c:v>МАОУ "СОШ №28"</c:v>
                </c:pt>
                <c:pt idx="7">
                  <c:v>МАОУ "СОШ №32"</c:v>
                </c:pt>
                <c:pt idx="8">
                  <c:v>МБОУ "Лицей №1"</c:v>
                </c:pt>
                <c:pt idx="9">
                  <c:v>НОУ "Православная гимназия"</c:v>
                </c:pt>
              </c:strCache>
            </c:strRef>
          </c:cat>
          <c:val>
            <c:numRef>
              <c:f>Лист1!$C$27:$C$36</c:f>
              <c:numCache>
                <c:formatCode>General</c:formatCode>
                <c:ptCount val="10"/>
                <c:pt idx="0">
                  <c:v>0</c:v>
                </c:pt>
                <c:pt idx="1">
                  <c:v>0</c:v>
                </c:pt>
                <c:pt idx="2">
                  <c:v>0</c:v>
                </c:pt>
                <c:pt idx="3">
                  <c:v>0</c:v>
                </c:pt>
                <c:pt idx="4">
                  <c:v>0</c:v>
                </c:pt>
                <c:pt idx="5">
                  <c:v>2</c:v>
                </c:pt>
                <c:pt idx="6">
                  <c:v>0</c:v>
                </c:pt>
                <c:pt idx="7">
                  <c:v>0</c:v>
                </c:pt>
                <c:pt idx="8">
                  <c:v>0</c:v>
                </c:pt>
                <c:pt idx="9">
                  <c:v>0</c:v>
                </c:pt>
              </c:numCache>
            </c:numRef>
          </c:val>
        </c:ser>
        <c:ser>
          <c:idx val="1"/>
          <c:order val="1"/>
          <c:tx>
            <c:strRef>
              <c:f>Лист1!$D$26</c:f>
              <c:strCache>
                <c:ptCount val="1"/>
                <c:pt idx="0">
                  <c:v>преступность</c:v>
                </c:pt>
              </c:strCache>
            </c:strRef>
          </c:tx>
          <c:cat>
            <c:strRef>
              <c:f>Лист1!$B$27:$B$36</c:f>
              <c:strCache>
                <c:ptCount val="10"/>
                <c:pt idx="0">
                  <c:v>МБОУ "СОШ №2"</c:v>
                </c:pt>
                <c:pt idx="1">
                  <c:v>МБОУ "СОШ №6"</c:v>
                </c:pt>
                <c:pt idx="2">
                  <c:v>МАОУ "СОШ №7"</c:v>
                </c:pt>
                <c:pt idx="3">
                  <c:v>МБОУ "Гимназия №11"</c:v>
                </c:pt>
                <c:pt idx="4">
                  <c:v>МБОУ "Гимназия №17"</c:v>
                </c:pt>
                <c:pt idx="5">
                  <c:v>МБОУ "СОШ №21"</c:v>
                </c:pt>
                <c:pt idx="6">
                  <c:v>МАОУ "СОШ №28"</c:v>
                </c:pt>
                <c:pt idx="7">
                  <c:v>МАОУ "СОШ №32"</c:v>
                </c:pt>
                <c:pt idx="8">
                  <c:v>МБОУ "Лицей №1"</c:v>
                </c:pt>
                <c:pt idx="9">
                  <c:v>НОУ "Православная гимназия"</c:v>
                </c:pt>
              </c:strCache>
            </c:strRef>
          </c:cat>
          <c:val>
            <c:numRef>
              <c:f>Лист1!$D$27:$D$36</c:f>
              <c:numCache>
                <c:formatCode>General</c:formatCode>
                <c:ptCount val="10"/>
                <c:pt idx="0">
                  <c:v>0</c:v>
                </c:pt>
                <c:pt idx="1">
                  <c:v>0</c:v>
                </c:pt>
                <c:pt idx="2">
                  <c:v>0</c:v>
                </c:pt>
                <c:pt idx="3">
                  <c:v>0</c:v>
                </c:pt>
                <c:pt idx="4">
                  <c:v>1</c:v>
                </c:pt>
                <c:pt idx="5">
                  <c:v>0</c:v>
                </c:pt>
                <c:pt idx="6">
                  <c:v>0</c:v>
                </c:pt>
                <c:pt idx="7">
                  <c:v>0</c:v>
                </c:pt>
                <c:pt idx="8">
                  <c:v>0</c:v>
                </c:pt>
                <c:pt idx="9">
                  <c:v>0</c:v>
                </c:pt>
              </c:numCache>
            </c:numRef>
          </c:val>
        </c:ser>
        <c:axId val="75687808"/>
        <c:axId val="75689344"/>
      </c:barChart>
      <c:catAx>
        <c:axId val="75687808"/>
        <c:scaling>
          <c:orientation val="minMax"/>
        </c:scaling>
        <c:axPos val="b"/>
        <c:tickLblPos val="nextTo"/>
        <c:crossAx val="75689344"/>
        <c:crosses val="autoZero"/>
        <c:auto val="1"/>
        <c:lblAlgn val="ctr"/>
        <c:lblOffset val="100"/>
      </c:catAx>
      <c:valAx>
        <c:axId val="75689344"/>
        <c:scaling>
          <c:orientation val="minMax"/>
        </c:scaling>
        <c:axPos val="l"/>
        <c:majorGridlines/>
        <c:numFmt formatCode="General" sourceLinked="1"/>
        <c:tickLblPos val="nextTo"/>
        <c:crossAx val="75687808"/>
        <c:crosses val="autoZero"/>
        <c:crossBetween val="between"/>
      </c:valAx>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view3D>
      <c:perspective val="30"/>
    </c:view3D>
    <c:plotArea>
      <c:layout/>
      <c:bar3DChart>
        <c:barDir val="col"/>
        <c:grouping val="clustered"/>
        <c:ser>
          <c:idx val="0"/>
          <c:order val="0"/>
          <c:tx>
            <c:strRef>
              <c:f>Лист1!$G$3</c:f>
              <c:strCache>
                <c:ptCount val="1"/>
                <c:pt idx="0">
                  <c:v>2013</c:v>
                </c:pt>
              </c:strCache>
            </c:strRef>
          </c:tx>
          <c:dPt>
            <c:idx val="1"/>
            <c:spPr>
              <a:solidFill>
                <a:srgbClr val="0070C0"/>
              </a:solidFill>
            </c:spPr>
          </c:dPt>
          <c:dPt>
            <c:idx val="2"/>
            <c:spPr>
              <a:solidFill>
                <a:srgbClr val="0070C0"/>
              </a:solidFill>
            </c:spPr>
          </c:dPt>
          <c:dPt>
            <c:idx val="7"/>
            <c:spPr>
              <a:solidFill>
                <a:srgbClr val="0070C0"/>
              </a:solidFill>
            </c:spPr>
          </c:dPt>
          <c:dLbls>
            <c:showVal val="1"/>
          </c:dLbls>
          <c:cat>
            <c:strRef>
              <c:f>Лист1!$H$2:$S$2</c:f>
              <c:strCache>
                <c:ptCount val="12"/>
                <c:pt idx="0">
                  <c:v>СОШ №21</c:v>
                </c:pt>
                <c:pt idx="1">
                  <c:v>РФ</c:v>
                </c:pt>
                <c:pt idx="2">
                  <c:v>Перм. Край</c:v>
                </c:pt>
                <c:pt idx="3">
                  <c:v>СОШ №28</c:v>
                </c:pt>
                <c:pt idx="4">
                  <c:v>СОШ №6</c:v>
                </c:pt>
                <c:pt idx="5">
                  <c:v>СОШ №32</c:v>
                </c:pt>
                <c:pt idx="6">
                  <c:v>СОШ №2</c:v>
                </c:pt>
                <c:pt idx="7">
                  <c:v>Лен. Район</c:v>
                </c:pt>
                <c:pt idx="8">
                  <c:v>Лицей №1</c:v>
                </c:pt>
                <c:pt idx="9">
                  <c:v>Гимназия №11</c:v>
                </c:pt>
                <c:pt idx="10">
                  <c:v>СОШ №7</c:v>
                </c:pt>
                <c:pt idx="11">
                  <c:v>Гимназия №17</c:v>
                </c:pt>
              </c:strCache>
            </c:strRef>
          </c:cat>
          <c:val>
            <c:numRef>
              <c:f>Лист1!$H$3:$S$3</c:f>
              <c:numCache>
                <c:formatCode>General</c:formatCode>
                <c:ptCount val="12"/>
                <c:pt idx="0">
                  <c:v>40.200000000000003</c:v>
                </c:pt>
                <c:pt idx="1">
                  <c:v>44.8</c:v>
                </c:pt>
                <c:pt idx="2">
                  <c:v>45.8</c:v>
                </c:pt>
                <c:pt idx="3">
                  <c:v>43.9</c:v>
                </c:pt>
                <c:pt idx="4">
                  <c:v>42.9</c:v>
                </c:pt>
                <c:pt idx="5">
                  <c:v>47.3</c:v>
                </c:pt>
                <c:pt idx="6">
                  <c:v>45.3</c:v>
                </c:pt>
                <c:pt idx="7">
                  <c:v>56.6</c:v>
                </c:pt>
                <c:pt idx="8">
                  <c:v>62.4</c:v>
                </c:pt>
                <c:pt idx="9">
                  <c:v>59.9</c:v>
                </c:pt>
                <c:pt idx="10">
                  <c:v>60.2</c:v>
                </c:pt>
                <c:pt idx="11">
                  <c:v>80.7</c:v>
                </c:pt>
              </c:numCache>
            </c:numRef>
          </c:val>
        </c:ser>
        <c:ser>
          <c:idx val="1"/>
          <c:order val="1"/>
          <c:tx>
            <c:strRef>
              <c:f>Лист1!$G$4</c:f>
              <c:strCache>
                <c:ptCount val="1"/>
                <c:pt idx="0">
                  <c:v>2014</c:v>
                </c:pt>
              </c:strCache>
            </c:strRef>
          </c:tx>
          <c:dPt>
            <c:idx val="1"/>
            <c:spPr>
              <a:solidFill>
                <a:srgbClr val="FF0000"/>
              </a:solidFill>
            </c:spPr>
          </c:dPt>
          <c:dPt>
            <c:idx val="2"/>
            <c:spPr>
              <a:solidFill>
                <a:srgbClr val="FF0000"/>
              </a:solidFill>
            </c:spPr>
          </c:dPt>
          <c:dPt>
            <c:idx val="7"/>
            <c:spPr>
              <a:solidFill>
                <a:srgbClr val="FF0000"/>
              </a:solidFill>
            </c:spPr>
          </c:dPt>
          <c:dLbls>
            <c:dLbl>
              <c:idx val="0"/>
              <c:layout>
                <c:manualLayout>
                  <c:x val="1.6161559135804415E-2"/>
                  <c:y val="0"/>
                </c:manualLayout>
              </c:layout>
              <c:showVal val="1"/>
            </c:dLbl>
            <c:dLbl>
              <c:idx val="2"/>
              <c:layout/>
              <c:tx>
                <c:rich>
                  <a:bodyPr/>
                  <a:lstStyle/>
                  <a:p>
                    <a:r>
                      <a:rPr lang="en-US" smtClean="0"/>
                      <a:t>4</a:t>
                    </a:r>
                    <a:r>
                      <a:rPr lang="ru-RU" smtClean="0"/>
                      <a:t>7</a:t>
                    </a:r>
                    <a:r>
                      <a:rPr lang="en-US" smtClean="0"/>
                      <a:t>,6</a:t>
                    </a:r>
                    <a:endParaRPr lang="en-US"/>
                  </a:p>
                </c:rich>
              </c:tx>
              <c:showVal val="1"/>
            </c:dLbl>
            <c:dLbl>
              <c:idx val="9"/>
              <c:layout>
                <c:manualLayout>
                  <c:x val="1.9100024433223332E-2"/>
                  <c:y val="0"/>
                </c:manualLayout>
              </c:layout>
              <c:showVal val="1"/>
            </c:dLbl>
            <c:showVal val="1"/>
          </c:dLbls>
          <c:cat>
            <c:strRef>
              <c:f>Лист1!$H$2:$S$2</c:f>
              <c:strCache>
                <c:ptCount val="12"/>
                <c:pt idx="0">
                  <c:v>СОШ №21</c:v>
                </c:pt>
                <c:pt idx="1">
                  <c:v>РФ</c:v>
                </c:pt>
                <c:pt idx="2">
                  <c:v>Перм. Край</c:v>
                </c:pt>
                <c:pt idx="3">
                  <c:v>СОШ №28</c:v>
                </c:pt>
                <c:pt idx="4">
                  <c:v>СОШ №6</c:v>
                </c:pt>
                <c:pt idx="5">
                  <c:v>СОШ №32</c:v>
                </c:pt>
                <c:pt idx="6">
                  <c:v>СОШ №2</c:v>
                </c:pt>
                <c:pt idx="7">
                  <c:v>Лен. Район</c:v>
                </c:pt>
                <c:pt idx="8">
                  <c:v>Лицей №1</c:v>
                </c:pt>
                <c:pt idx="9">
                  <c:v>Гимназия №11</c:v>
                </c:pt>
                <c:pt idx="10">
                  <c:v>СОШ №7</c:v>
                </c:pt>
                <c:pt idx="11">
                  <c:v>Гимназия №17</c:v>
                </c:pt>
              </c:strCache>
            </c:strRef>
          </c:cat>
          <c:val>
            <c:numRef>
              <c:f>Лист1!$H$4:$S$4</c:f>
              <c:numCache>
                <c:formatCode>General</c:formatCode>
                <c:ptCount val="12"/>
                <c:pt idx="0">
                  <c:v>39.700000000000003</c:v>
                </c:pt>
                <c:pt idx="1">
                  <c:v>39.6</c:v>
                </c:pt>
                <c:pt idx="2">
                  <c:v>48.6</c:v>
                </c:pt>
                <c:pt idx="3">
                  <c:v>49.3</c:v>
                </c:pt>
                <c:pt idx="4">
                  <c:v>48.6</c:v>
                </c:pt>
                <c:pt idx="5">
                  <c:v>57.2</c:v>
                </c:pt>
                <c:pt idx="6">
                  <c:v>49.4</c:v>
                </c:pt>
                <c:pt idx="7">
                  <c:v>58.7</c:v>
                </c:pt>
                <c:pt idx="8">
                  <c:v>65.900000000000006</c:v>
                </c:pt>
                <c:pt idx="9">
                  <c:v>58.7</c:v>
                </c:pt>
                <c:pt idx="10">
                  <c:v>58</c:v>
                </c:pt>
                <c:pt idx="11">
                  <c:v>75.5</c:v>
                </c:pt>
              </c:numCache>
            </c:numRef>
          </c:val>
        </c:ser>
        <c:shape val="box"/>
        <c:axId val="74231168"/>
        <c:axId val="74646656"/>
        <c:axId val="0"/>
      </c:bar3DChart>
      <c:catAx>
        <c:axId val="74231168"/>
        <c:scaling>
          <c:orientation val="minMax"/>
        </c:scaling>
        <c:axPos val="b"/>
        <c:tickLblPos val="nextTo"/>
        <c:crossAx val="74646656"/>
        <c:crosses val="autoZero"/>
        <c:auto val="1"/>
        <c:lblAlgn val="ctr"/>
        <c:lblOffset val="100"/>
      </c:catAx>
      <c:valAx>
        <c:axId val="74646656"/>
        <c:scaling>
          <c:orientation val="minMax"/>
        </c:scaling>
        <c:axPos val="l"/>
        <c:majorGridlines/>
        <c:numFmt formatCode="General" sourceLinked="1"/>
        <c:tickLblPos val="nextTo"/>
        <c:crossAx val="74231168"/>
        <c:crosses val="autoZero"/>
        <c:crossBetween val="between"/>
      </c:valAx>
    </c:plotArea>
    <c:legend>
      <c:legendPos val="r"/>
      <c:layout/>
    </c:legend>
    <c:plotVisOnly val="1"/>
  </c:chart>
  <c:externalData r:id="rId1"/>
</c:chartSpace>
</file>

<file path=ppt/charts/chart20.xml><?xml version="1.0" encoding="utf-8"?>
<c:chartSpace xmlns:c="http://schemas.openxmlformats.org/drawingml/2006/chart" xmlns:a="http://schemas.openxmlformats.org/drawingml/2006/main" xmlns:r="http://schemas.openxmlformats.org/officeDocument/2006/relationships">
  <c:lang val="ru-RU"/>
  <c:chart>
    <c:view3D>
      <c:rAngAx val="1"/>
    </c:view3D>
    <c:plotArea>
      <c:layout/>
      <c:bar3DChart>
        <c:barDir val="col"/>
        <c:grouping val="clustered"/>
        <c:ser>
          <c:idx val="0"/>
          <c:order val="0"/>
          <c:tx>
            <c:strRef>
              <c:f>Лист1!$B$1</c:f>
              <c:strCache>
                <c:ptCount val="1"/>
                <c:pt idx="0">
                  <c:v>высшая</c:v>
                </c:pt>
              </c:strCache>
            </c:strRef>
          </c:tx>
          <c:dLbls>
            <c:showVal val="1"/>
          </c:dLbls>
          <c:cat>
            <c:strRef>
              <c:f>Лист1!$A$2:$A$5</c:f>
              <c:strCache>
                <c:ptCount val="4"/>
                <c:pt idx="0">
                  <c:v>2011-12</c:v>
                </c:pt>
                <c:pt idx="1">
                  <c:v>2012-13</c:v>
                </c:pt>
                <c:pt idx="2">
                  <c:v>2013-14</c:v>
                </c:pt>
                <c:pt idx="3">
                  <c:v>всего имеют категорию</c:v>
                </c:pt>
              </c:strCache>
            </c:strRef>
          </c:cat>
          <c:val>
            <c:numRef>
              <c:f>Лист1!$B$2:$B$5</c:f>
              <c:numCache>
                <c:formatCode>General</c:formatCode>
                <c:ptCount val="4"/>
                <c:pt idx="0">
                  <c:v>5</c:v>
                </c:pt>
                <c:pt idx="1">
                  <c:v>5</c:v>
                </c:pt>
                <c:pt idx="2">
                  <c:v>9</c:v>
                </c:pt>
                <c:pt idx="3">
                  <c:v>28</c:v>
                </c:pt>
              </c:numCache>
            </c:numRef>
          </c:val>
        </c:ser>
        <c:ser>
          <c:idx val="1"/>
          <c:order val="1"/>
          <c:tx>
            <c:strRef>
              <c:f>Лист1!$C$1</c:f>
              <c:strCache>
                <c:ptCount val="1"/>
                <c:pt idx="0">
                  <c:v>первая</c:v>
                </c:pt>
              </c:strCache>
            </c:strRef>
          </c:tx>
          <c:dLbls>
            <c:dLbl>
              <c:idx val="3"/>
              <c:layout>
                <c:manualLayout>
                  <c:x val="2.0272762591829106E-2"/>
                  <c:y val="-1.7418278102305052E-2"/>
                </c:manualLayout>
              </c:layout>
              <c:showVal val="1"/>
            </c:dLbl>
            <c:showVal val="1"/>
          </c:dLbls>
          <c:cat>
            <c:strRef>
              <c:f>Лист1!$A$2:$A$5</c:f>
              <c:strCache>
                <c:ptCount val="4"/>
                <c:pt idx="0">
                  <c:v>2011-12</c:v>
                </c:pt>
                <c:pt idx="1">
                  <c:v>2012-13</c:v>
                </c:pt>
                <c:pt idx="2">
                  <c:v>2013-14</c:v>
                </c:pt>
                <c:pt idx="3">
                  <c:v>всего имеют категорию</c:v>
                </c:pt>
              </c:strCache>
            </c:strRef>
          </c:cat>
          <c:val>
            <c:numRef>
              <c:f>Лист1!$C$2:$C$5</c:f>
              <c:numCache>
                <c:formatCode>General</c:formatCode>
                <c:ptCount val="4"/>
                <c:pt idx="0">
                  <c:v>4</c:v>
                </c:pt>
                <c:pt idx="1">
                  <c:v>4</c:v>
                </c:pt>
                <c:pt idx="2">
                  <c:v>7</c:v>
                </c:pt>
                <c:pt idx="3">
                  <c:v>18</c:v>
                </c:pt>
              </c:numCache>
            </c:numRef>
          </c:val>
        </c:ser>
        <c:ser>
          <c:idx val="2"/>
          <c:order val="2"/>
          <c:tx>
            <c:strRef>
              <c:f>Лист1!$D$1</c:f>
              <c:strCache>
                <c:ptCount val="1"/>
                <c:pt idx="0">
                  <c:v>соответствие</c:v>
                </c:pt>
              </c:strCache>
            </c:strRef>
          </c:tx>
          <c:dLbls>
            <c:dLbl>
              <c:idx val="3"/>
              <c:layout>
                <c:manualLayout>
                  <c:x val="2.4951092420712747E-2"/>
                  <c:y val="0"/>
                </c:manualLayout>
              </c:layout>
              <c:showVal val="1"/>
            </c:dLbl>
            <c:showVal val="1"/>
          </c:dLbls>
          <c:cat>
            <c:strRef>
              <c:f>Лист1!$A$2:$A$5</c:f>
              <c:strCache>
                <c:ptCount val="4"/>
                <c:pt idx="0">
                  <c:v>2011-12</c:v>
                </c:pt>
                <c:pt idx="1">
                  <c:v>2012-13</c:v>
                </c:pt>
                <c:pt idx="2">
                  <c:v>2013-14</c:v>
                </c:pt>
                <c:pt idx="3">
                  <c:v>всего имеют категорию</c:v>
                </c:pt>
              </c:strCache>
            </c:strRef>
          </c:cat>
          <c:val>
            <c:numRef>
              <c:f>Лист1!$D$2:$D$5</c:f>
              <c:numCache>
                <c:formatCode>General</c:formatCode>
                <c:ptCount val="4"/>
                <c:pt idx="0">
                  <c:v>2</c:v>
                </c:pt>
                <c:pt idx="1">
                  <c:v>5</c:v>
                </c:pt>
                <c:pt idx="3">
                  <c:v>4</c:v>
                </c:pt>
              </c:numCache>
            </c:numRef>
          </c:val>
        </c:ser>
        <c:shape val="box"/>
        <c:axId val="97982336"/>
        <c:axId val="97983872"/>
        <c:axId val="0"/>
      </c:bar3DChart>
      <c:catAx>
        <c:axId val="97982336"/>
        <c:scaling>
          <c:orientation val="minMax"/>
        </c:scaling>
        <c:axPos val="b"/>
        <c:tickLblPos val="nextTo"/>
        <c:crossAx val="97983872"/>
        <c:crosses val="autoZero"/>
        <c:auto val="1"/>
        <c:lblAlgn val="ctr"/>
        <c:lblOffset val="100"/>
      </c:catAx>
      <c:valAx>
        <c:axId val="97983872"/>
        <c:scaling>
          <c:orientation val="minMax"/>
        </c:scaling>
        <c:axPos val="l"/>
        <c:majorGridlines/>
        <c:numFmt formatCode="General" sourceLinked="1"/>
        <c:tickLblPos val="nextTo"/>
        <c:crossAx val="97982336"/>
        <c:crosses val="autoZero"/>
        <c:crossBetween val="between"/>
      </c:valAx>
    </c:plotArea>
    <c:legend>
      <c:legendPos val="r"/>
      <c:layout/>
    </c:legend>
    <c:plotVisOnly val="1"/>
  </c:chart>
  <c:txPr>
    <a:bodyPr/>
    <a:lstStyle/>
    <a:p>
      <a:pPr>
        <a:defRPr sz="1800"/>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view3D>
      <c:rAngAx val="1"/>
    </c:view3D>
    <c:plotArea>
      <c:layout/>
      <c:bar3DChart>
        <c:barDir val="col"/>
        <c:grouping val="clustered"/>
        <c:ser>
          <c:idx val="0"/>
          <c:order val="0"/>
          <c:tx>
            <c:strRef>
              <c:f>Лист1!$B$1</c:f>
              <c:strCache>
                <c:ptCount val="1"/>
                <c:pt idx="0">
                  <c:v>неудовлетворительно</c:v>
                </c:pt>
              </c:strCache>
            </c:strRef>
          </c:tx>
          <c:dLbls>
            <c:dLbl>
              <c:idx val="0"/>
              <c:layout>
                <c:manualLayout>
                  <c:x val="-8.333333333333335E-3"/>
                  <c:y val="-6.2500000000000012E-3"/>
                </c:manualLayout>
              </c:layout>
              <c:showVal val="1"/>
            </c:dLbl>
            <c:txPr>
              <a:bodyPr/>
              <a:lstStyle/>
              <a:p>
                <a:pPr>
                  <a:defRPr sz="1400" baseline="0"/>
                </a:pPr>
                <a:endParaRPr lang="ru-RU"/>
              </a:p>
            </c:txPr>
            <c:showVal val="1"/>
          </c:dLbls>
          <c:cat>
            <c:strRef>
              <c:f>Лист1!$A$2:$A$5</c:f>
              <c:strCache>
                <c:ptCount val="4"/>
                <c:pt idx="0">
                  <c:v>2010-11</c:v>
                </c:pt>
                <c:pt idx="1">
                  <c:v>2011-12</c:v>
                </c:pt>
                <c:pt idx="2">
                  <c:v>2012-13</c:v>
                </c:pt>
                <c:pt idx="3">
                  <c:v>2013-14</c:v>
                </c:pt>
              </c:strCache>
            </c:strRef>
          </c:cat>
          <c:val>
            <c:numRef>
              <c:f>Лист1!$B$2:$B$5</c:f>
              <c:numCache>
                <c:formatCode>General</c:formatCode>
                <c:ptCount val="4"/>
                <c:pt idx="0">
                  <c:v>1.8</c:v>
                </c:pt>
                <c:pt idx="1">
                  <c:v>4</c:v>
                </c:pt>
                <c:pt idx="2">
                  <c:v>4</c:v>
                </c:pt>
                <c:pt idx="3">
                  <c:v>0</c:v>
                </c:pt>
              </c:numCache>
            </c:numRef>
          </c:val>
        </c:ser>
        <c:ser>
          <c:idx val="1"/>
          <c:order val="1"/>
          <c:tx>
            <c:strRef>
              <c:f>Лист1!$C$1</c:f>
              <c:strCache>
                <c:ptCount val="1"/>
                <c:pt idx="0">
                  <c:v>верхняя граница 55 баллов</c:v>
                </c:pt>
              </c:strCache>
            </c:strRef>
          </c:tx>
          <c:dLbls>
            <c:txPr>
              <a:bodyPr/>
              <a:lstStyle/>
              <a:p>
                <a:pPr>
                  <a:defRPr sz="1400" baseline="0"/>
                </a:pPr>
                <a:endParaRPr lang="ru-RU"/>
              </a:p>
            </c:txPr>
            <c:showVal val="1"/>
          </c:dLbls>
          <c:cat>
            <c:strRef>
              <c:f>Лист1!$A$2:$A$5</c:f>
              <c:strCache>
                <c:ptCount val="4"/>
                <c:pt idx="0">
                  <c:v>2010-11</c:v>
                </c:pt>
                <c:pt idx="1">
                  <c:v>2011-12</c:v>
                </c:pt>
                <c:pt idx="2">
                  <c:v>2012-13</c:v>
                </c:pt>
                <c:pt idx="3">
                  <c:v>2013-14</c:v>
                </c:pt>
              </c:strCache>
            </c:strRef>
          </c:cat>
          <c:val>
            <c:numRef>
              <c:f>Лист1!$C$2:$C$5</c:f>
              <c:numCache>
                <c:formatCode>General</c:formatCode>
                <c:ptCount val="4"/>
                <c:pt idx="0">
                  <c:v>50</c:v>
                </c:pt>
                <c:pt idx="1">
                  <c:v>65</c:v>
                </c:pt>
                <c:pt idx="2">
                  <c:v>75</c:v>
                </c:pt>
                <c:pt idx="3">
                  <c:v>52</c:v>
                </c:pt>
              </c:numCache>
            </c:numRef>
          </c:val>
        </c:ser>
        <c:ser>
          <c:idx val="2"/>
          <c:order val="2"/>
          <c:tx>
            <c:strRef>
              <c:f>Лист1!$D$1</c:f>
              <c:strCache>
                <c:ptCount val="1"/>
                <c:pt idx="0">
                  <c:v>56-70 баллов</c:v>
                </c:pt>
              </c:strCache>
            </c:strRef>
          </c:tx>
          <c:dLbls>
            <c:dLbl>
              <c:idx val="0"/>
              <c:layout>
                <c:manualLayout>
                  <c:x val="2.2916666666666669E-2"/>
                  <c:y val="3.1250000000000006E-3"/>
                </c:manualLayout>
              </c:layout>
              <c:showVal val="1"/>
            </c:dLbl>
            <c:dLbl>
              <c:idx val="1"/>
              <c:layout>
                <c:manualLayout>
                  <c:x val="2.2916502624671924E-2"/>
                  <c:y val="0"/>
                </c:manualLayout>
              </c:layout>
              <c:showVal val="1"/>
            </c:dLbl>
            <c:dLbl>
              <c:idx val="2"/>
              <c:layout>
                <c:manualLayout>
                  <c:x val="2.5000000000000001E-2"/>
                  <c:y val="3.1250000000000583E-3"/>
                </c:manualLayout>
              </c:layout>
              <c:showVal val="1"/>
            </c:dLbl>
            <c:dLbl>
              <c:idx val="3"/>
              <c:layout>
                <c:manualLayout>
                  <c:x val="1.4583333333333412E-2"/>
                  <c:y val="-9.3750000000000031E-3"/>
                </c:manualLayout>
              </c:layout>
              <c:showVal val="1"/>
            </c:dLbl>
            <c:txPr>
              <a:bodyPr/>
              <a:lstStyle/>
              <a:p>
                <a:pPr>
                  <a:defRPr sz="1400" baseline="0"/>
                </a:pPr>
                <a:endParaRPr lang="ru-RU"/>
              </a:p>
            </c:txPr>
            <c:showVal val="1"/>
          </c:dLbls>
          <c:cat>
            <c:strRef>
              <c:f>Лист1!$A$2:$A$5</c:f>
              <c:strCache>
                <c:ptCount val="4"/>
                <c:pt idx="0">
                  <c:v>2010-11</c:v>
                </c:pt>
                <c:pt idx="1">
                  <c:v>2011-12</c:v>
                </c:pt>
                <c:pt idx="2">
                  <c:v>2012-13</c:v>
                </c:pt>
                <c:pt idx="3">
                  <c:v>2013-14</c:v>
                </c:pt>
              </c:strCache>
            </c:strRef>
          </c:cat>
          <c:val>
            <c:numRef>
              <c:f>Лист1!$D$2:$D$5</c:f>
              <c:numCache>
                <c:formatCode>General</c:formatCode>
                <c:ptCount val="4"/>
                <c:pt idx="0">
                  <c:v>32</c:v>
                </c:pt>
                <c:pt idx="1">
                  <c:v>25</c:v>
                </c:pt>
                <c:pt idx="2">
                  <c:v>23</c:v>
                </c:pt>
                <c:pt idx="3">
                  <c:v>32</c:v>
                </c:pt>
              </c:numCache>
            </c:numRef>
          </c:val>
        </c:ser>
        <c:ser>
          <c:idx val="3"/>
          <c:order val="3"/>
          <c:tx>
            <c:strRef>
              <c:f>Лист1!$E$1</c:f>
              <c:strCache>
                <c:ptCount val="1"/>
                <c:pt idx="0">
                  <c:v>71 балл и более</c:v>
                </c:pt>
              </c:strCache>
            </c:strRef>
          </c:tx>
          <c:dLbls>
            <c:dLbl>
              <c:idx val="0"/>
              <c:layout>
                <c:manualLayout>
                  <c:x val="2.2916666666666669E-2"/>
                  <c:y val="-1.5625000000000062E-2"/>
                </c:manualLayout>
              </c:layout>
              <c:showVal val="1"/>
            </c:dLbl>
            <c:dLbl>
              <c:idx val="1"/>
              <c:layout>
                <c:manualLayout>
                  <c:x val="1.2500000000000001E-2"/>
                  <c:y val="3.1250000000000006E-3"/>
                </c:manualLayout>
              </c:layout>
              <c:showVal val="1"/>
            </c:dLbl>
            <c:dLbl>
              <c:idx val="2"/>
              <c:layout>
                <c:manualLayout>
                  <c:x val="1.8749999999999999E-2"/>
                  <c:y val="-6.2500000000000012E-3"/>
                </c:manualLayout>
              </c:layout>
              <c:showVal val="1"/>
            </c:dLbl>
            <c:dLbl>
              <c:idx val="3"/>
              <c:layout>
                <c:manualLayout>
                  <c:x val="2.7083333333333341E-2"/>
                  <c:y val="-9.3749999999999459E-3"/>
                </c:manualLayout>
              </c:layout>
              <c:showVal val="1"/>
            </c:dLbl>
            <c:txPr>
              <a:bodyPr/>
              <a:lstStyle/>
              <a:p>
                <a:pPr>
                  <a:defRPr sz="1400" baseline="0"/>
                </a:pPr>
                <a:endParaRPr lang="ru-RU"/>
              </a:p>
            </c:txPr>
            <c:showVal val="1"/>
          </c:dLbls>
          <c:cat>
            <c:strRef>
              <c:f>Лист1!$A$2:$A$5</c:f>
              <c:strCache>
                <c:ptCount val="4"/>
                <c:pt idx="0">
                  <c:v>2010-11</c:v>
                </c:pt>
                <c:pt idx="1">
                  <c:v>2011-12</c:v>
                </c:pt>
                <c:pt idx="2">
                  <c:v>2012-13</c:v>
                </c:pt>
                <c:pt idx="3">
                  <c:v>2013-14</c:v>
                </c:pt>
              </c:strCache>
            </c:strRef>
          </c:cat>
          <c:val>
            <c:numRef>
              <c:f>Лист1!$E$2:$E$5</c:f>
              <c:numCache>
                <c:formatCode>General</c:formatCode>
                <c:ptCount val="4"/>
                <c:pt idx="0">
                  <c:v>16</c:v>
                </c:pt>
                <c:pt idx="1">
                  <c:v>10</c:v>
                </c:pt>
                <c:pt idx="2">
                  <c:v>2</c:v>
                </c:pt>
                <c:pt idx="3">
                  <c:v>17</c:v>
                </c:pt>
              </c:numCache>
            </c:numRef>
          </c:val>
        </c:ser>
        <c:shape val="box"/>
        <c:axId val="95242880"/>
        <c:axId val="95265152"/>
        <c:axId val="0"/>
      </c:bar3DChart>
      <c:catAx>
        <c:axId val="95242880"/>
        <c:scaling>
          <c:orientation val="minMax"/>
        </c:scaling>
        <c:axPos val="b"/>
        <c:tickLblPos val="nextTo"/>
        <c:crossAx val="95265152"/>
        <c:crosses val="autoZero"/>
        <c:auto val="1"/>
        <c:lblAlgn val="ctr"/>
        <c:lblOffset val="100"/>
      </c:catAx>
      <c:valAx>
        <c:axId val="95265152"/>
        <c:scaling>
          <c:orientation val="minMax"/>
        </c:scaling>
        <c:axPos val="l"/>
        <c:majorGridlines/>
        <c:numFmt formatCode="General" sourceLinked="1"/>
        <c:tickLblPos val="nextTo"/>
        <c:crossAx val="95242880"/>
        <c:crosses val="autoZero"/>
        <c:crossBetween val="between"/>
      </c:valAx>
    </c:plotArea>
    <c:legend>
      <c:legendPos val="r"/>
      <c:layout/>
    </c:legend>
    <c:plotVisOnly val="1"/>
  </c:chart>
  <c:txPr>
    <a:bodyPr/>
    <a:lstStyle/>
    <a:p>
      <a:pPr>
        <a:defRPr sz="1800"/>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hart>
    <c:view3D>
      <c:rAngAx val="1"/>
    </c:view3D>
    <c:plotArea>
      <c:layout/>
      <c:bar3DChart>
        <c:barDir val="col"/>
        <c:grouping val="clustered"/>
        <c:ser>
          <c:idx val="0"/>
          <c:order val="0"/>
          <c:tx>
            <c:strRef>
              <c:f>Лист1!$B$1</c:f>
              <c:strCache>
                <c:ptCount val="1"/>
                <c:pt idx="0">
                  <c:v>МБОУ "СОШ №6"</c:v>
                </c:pt>
              </c:strCache>
            </c:strRef>
          </c:tx>
          <c:dLbls>
            <c:dLbl>
              <c:idx val="0"/>
              <c:layout>
                <c:manualLayout>
                  <c:x val="-1.2500000000000001E-2"/>
                  <c:y val="-3.1252460629921336E-3"/>
                </c:manualLayout>
              </c:layout>
              <c:showVal val="1"/>
            </c:dLbl>
            <c:dLbl>
              <c:idx val="1"/>
              <c:layout>
                <c:manualLayout>
                  <c:x val="-3.125E-2"/>
                  <c:y val="6.2500000000000082E-3"/>
                </c:manualLayout>
              </c:layout>
              <c:showVal val="1"/>
            </c:dLbl>
            <c:dLbl>
              <c:idx val="2"/>
              <c:layout>
                <c:manualLayout>
                  <c:x val="-2.2916666666666672E-2"/>
                  <c:y val="-6.2500000000000082E-3"/>
                </c:manualLayout>
              </c:layout>
              <c:showVal val="1"/>
            </c:dLbl>
            <c:txPr>
              <a:bodyPr/>
              <a:lstStyle/>
              <a:p>
                <a:pPr>
                  <a:defRPr sz="1400" baseline="0"/>
                </a:pPr>
                <a:endParaRPr lang="ru-RU"/>
              </a:p>
            </c:txPr>
            <c:showVal val="1"/>
          </c:dLbls>
          <c:cat>
            <c:strRef>
              <c:f>Лист1!$A$2:$A$4</c:f>
              <c:strCache>
                <c:ptCount val="3"/>
                <c:pt idx="0">
                  <c:v>2011-12</c:v>
                </c:pt>
                <c:pt idx="1">
                  <c:v>2012-13</c:v>
                </c:pt>
                <c:pt idx="2">
                  <c:v>2013-14</c:v>
                </c:pt>
              </c:strCache>
            </c:strRef>
          </c:cat>
          <c:val>
            <c:numRef>
              <c:f>Лист1!$B$2:$B$4</c:f>
              <c:numCache>
                <c:formatCode>General</c:formatCode>
                <c:ptCount val="3"/>
                <c:pt idx="0">
                  <c:v>44.5</c:v>
                </c:pt>
                <c:pt idx="1">
                  <c:v>42.86</c:v>
                </c:pt>
                <c:pt idx="2">
                  <c:v>48.68</c:v>
                </c:pt>
              </c:numCache>
            </c:numRef>
          </c:val>
        </c:ser>
        <c:ser>
          <c:idx val="1"/>
          <c:order val="1"/>
          <c:tx>
            <c:strRef>
              <c:f>Лист1!$C$1</c:f>
              <c:strCache>
                <c:ptCount val="1"/>
                <c:pt idx="0">
                  <c:v>г.Пермь</c:v>
                </c:pt>
              </c:strCache>
            </c:strRef>
          </c:tx>
          <c:dLbls>
            <c:dLbl>
              <c:idx val="2"/>
              <c:layout>
                <c:manualLayout>
                  <c:x val="1.6666666666666694E-2"/>
                  <c:y val="-1.8749999999999985E-2"/>
                </c:manualLayout>
              </c:layout>
              <c:showVal val="1"/>
            </c:dLbl>
            <c:txPr>
              <a:bodyPr/>
              <a:lstStyle/>
              <a:p>
                <a:pPr>
                  <a:defRPr sz="1400" baseline="0"/>
                </a:pPr>
                <a:endParaRPr lang="ru-RU"/>
              </a:p>
            </c:txPr>
            <c:showVal val="1"/>
          </c:dLbls>
          <c:cat>
            <c:strRef>
              <c:f>Лист1!$A$2:$A$4</c:f>
              <c:strCache>
                <c:ptCount val="3"/>
                <c:pt idx="0">
                  <c:v>2011-12</c:v>
                </c:pt>
                <c:pt idx="1">
                  <c:v>2012-13</c:v>
                </c:pt>
                <c:pt idx="2">
                  <c:v>2013-14</c:v>
                </c:pt>
              </c:strCache>
            </c:strRef>
          </c:cat>
          <c:val>
            <c:numRef>
              <c:f>Лист1!$C$2:$C$4</c:f>
              <c:numCache>
                <c:formatCode>General</c:formatCode>
                <c:ptCount val="3"/>
                <c:pt idx="0">
                  <c:v>51.9</c:v>
                </c:pt>
                <c:pt idx="1">
                  <c:v>49.2</c:v>
                </c:pt>
                <c:pt idx="2">
                  <c:v>51.67</c:v>
                </c:pt>
              </c:numCache>
            </c:numRef>
          </c:val>
        </c:ser>
        <c:ser>
          <c:idx val="2"/>
          <c:order val="2"/>
          <c:tx>
            <c:strRef>
              <c:f>Лист1!$D$1</c:f>
              <c:strCache>
                <c:ptCount val="1"/>
                <c:pt idx="0">
                  <c:v>Пермский край</c:v>
                </c:pt>
              </c:strCache>
            </c:strRef>
          </c:tx>
          <c:dLbls>
            <c:dLbl>
              <c:idx val="0"/>
              <c:layout>
                <c:manualLayout>
                  <c:x val="2.9166666666666667E-2"/>
                  <c:y val="-1.8749999999999999E-2"/>
                </c:manualLayout>
              </c:layout>
              <c:showVal val="1"/>
            </c:dLbl>
            <c:dLbl>
              <c:idx val="1"/>
              <c:layout>
                <c:manualLayout>
                  <c:x val="1.1776957838259564E-2"/>
                  <c:y val="-9.0677777121281767E-3"/>
                </c:manualLayout>
              </c:layout>
              <c:showVal val="1"/>
            </c:dLbl>
            <c:dLbl>
              <c:idx val="2"/>
              <c:layout>
                <c:manualLayout>
                  <c:x val="1.7785982828778999E-2"/>
                  <c:y val="-1.461353877001016E-2"/>
                </c:manualLayout>
              </c:layout>
              <c:showVal val="1"/>
            </c:dLbl>
            <c:txPr>
              <a:bodyPr/>
              <a:lstStyle/>
              <a:p>
                <a:pPr>
                  <a:defRPr sz="1400" baseline="0"/>
                </a:pPr>
                <a:endParaRPr lang="ru-RU"/>
              </a:p>
            </c:txPr>
            <c:showVal val="1"/>
          </c:dLbls>
          <c:cat>
            <c:strRef>
              <c:f>Лист1!$A$2:$A$4</c:f>
              <c:strCache>
                <c:ptCount val="3"/>
                <c:pt idx="0">
                  <c:v>2011-12</c:v>
                </c:pt>
                <c:pt idx="1">
                  <c:v>2012-13</c:v>
                </c:pt>
                <c:pt idx="2">
                  <c:v>2013-14</c:v>
                </c:pt>
              </c:strCache>
            </c:strRef>
          </c:cat>
          <c:val>
            <c:numRef>
              <c:f>Лист1!$D$2:$D$4</c:f>
              <c:numCache>
                <c:formatCode>General</c:formatCode>
                <c:ptCount val="3"/>
                <c:pt idx="0">
                  <c:v>46.6</c:v>
                </c:pt>
                <c:pt idx="1">
                  <c:v>45.8</c:v>
                </c:pt>
                <c:pt idx="2">
                  <c:v>47.6</c:v>
                </c:pt>
              </c:numCache>
            </c:numRef>
          </c:val>
        </c:ser>
        <c:ser>
          <c:idx val="3"/>
          <c:order val="3"/>
          <c:tx>
            <c:strRef>
              <c:f>Лист1!$E$1</c:f>
              <c:strCache>
                <c:ptCount val="1"/>
                <c:pt idx="0">
                  <c:v>РФ</c:v>
                </c:pt>
              </c:strCache>
            </c:strRef>
          </c:tx>
          <c:dLbls>
            <c:dLbl>
              <c:idx val="1"/>
              <c:layout>
                <c:manualLayout>
                  <c:x val="2.2038413243501444E-2"/>
                  <c:y val="-7.2616935184144074E-3"/>
                </c:manualLayout>
              </c:layout>
              <c:showVal val="1"/>
            </c:dLbl>
            <c:dLbl>
              <c:idx val="2"/>
              <c:layout>
                <c:manualLayout>
                  <c:x val="3.125E-2"/>
                  <c:y val="-9.3750000000000239E-3"/>
                </c:manualLayout>
              </c:layout>
              <c:showVal val="1"/>
            </c:dLbl>
            <c:txPr>
              <a:bodyPr/>
              <a:lstStyle/>
              <a:p>
                <a:pPr>
                  <a:defRPr sz="1400" baseline="0"/>
                </a:pPr>
                <a:endParaRPr lang="ru-RU"/>
              </a:p>
            </c:txPr>
            <c:showVal val="1"/>
          </c:dLbls>
          <c:cat>
            <c:strRef>
              <c:f>Лист1!$A$2:$A$4</c:f>
              <c:strCache>
                <c:ptCount val="3"/>
                <c:pt idx="0">
                  <c:v>2011-12</c:v>
                </c:pt>
                <c:pt idx="1">
                  <c:v>2012-13</c:v>
                </c:pt>
                <c:pt idx="2">
                  <c:v>2013-14</c:v>
                </c:pt>
              </c:strCache>
            </c:strRef>
          </c:cat>
          <c:val>
            <c:numRef>
              <c:f>Лист1!$E$2:$E$4</c:f>
              <c:numCache>
                <c:formatCode>General</c:formatCode>
                <c:ptCount val="3"/>
                <c:pt idx="1">
                  <c:v>44.8</c:v>
                </c:pt>
                <c:pt idx="2">
                  <c:v>39.6</c:v>
                </c:pt>
              </c:numCache>
            </c:numRef>
          </c:val>
        </c:ser>
        <c:shape val="box"/>
        <c:axId val="95172864"/>
        <c:axId val="95399936"/>
        <c:axId val="0"/>
      </c:bar3DChart>
      <c:catAx>
        <c:axId val="95172864"/>
        <c:scaling>
          <c:orientation val="minMax"/>
        </c:scaling>
        <c:axPos val="b"/>
        <c:tickLblPos val="nextTo"/>
        <c:crossAx val="95399936"/>
        <c:crosses val="autoZero"/>
        <c:auto val="1"/>
        <c:lblAlgn val="ctr"/>
        <c:lblOffset val="100"/>
      </c:catAx>
      <c:valAx>
        <c:axId val="95399936"/>
        <c:scaling>
          <c:orientation val="minMax"/>
        </c:scaling>
        <c:axPos val="l"/>
        <c:majorGridlines/>
        <c:numFmt formatCode="General" sourceLinked="1"/>
        <c:tickLblPos val="nextTo"/>
        <c:crossAx val="95172864"/>
        <c:crosses val="autoZero"/>
        <c:crossBetween val="between"/>
      </c:valAx>
    </c:plotArea>
    <c:legend>
      <c:legendPos val="r"/>
      <c:layout/>
    </c:legend>
    <c:plotVisOnly val="1"/>
  </c:chart>
  <c:txPr>
    <a:bodyPr/>
    <a:lstStyle/>
    <a:p>
      <a:pPr>
        <a:defRPr sz="1800"/>
      </a:pPr>
      <a:endParaRPr lang="ru-RU"/>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manualLayout>
          <c:layoutTarget val="inner"/>
          <c:xMode val="edge"/>
          <c:yMode val="edge"/>
          <c:x val="7.5464698229048569E-2"/>
          <c:y val="2.8116843700136378E-2"/>
          <c:w val="0.87400069341751141"/>
          <c:h val="0.86107280350492565"/>
        </c:manualLayout>
      </c:layout>
      <c:barChart>
        <c:barDir val="col"/>
        <c:grouping val="clustered"/>
        <c:ser>
          <c:idx val="1"/>
          <c:order val="1"/>
          <c:tx>
            <c:strRef>
              <c:f>Лист1!$C$1</c:f>
              <c:strCache>
                <c:ptCount val="1"/>
                <c:pt idx="0">
                  <c:v>Столбец2</c:v>
                </c:pt>
              </c:strCache>
            </c:strRef>
          </c:tx>
          <c:cat>
            <c:numRef>
              <c:f>Лист1!$A$2:$A$7</c:f>
              <c:numCache>
                <c:formatCode>General</c:formatCode>
                <c:ptCount val="6"/>
                <c:pt idx="1">
                  <c:v>2010</c:v>
                </c:pt>
                <c:pt idx="2">
                  <c:v>2011</c:v>
                </c:pt>
                <c:pt idx="3">
                  <c:v>2012</c:v>
                </c:pt>
                <c:pt idx="4">
                  <c:v>2013</c:v>
                </c:pt>
                <c:pt idx="5">
                  <c:v>2014</c:v>
                </c:pt>
              </c:numCache>
            </c:numRef>
          </c:cat>
          <c:val>
            <c:numRef>
              <c:f>Лист1!$C$2:$C$7</c:f>
              <c:numCache>
                <c:formatCode>General</c:formatCode>
                <c:ptCount val="6"/>
              </c:numCache>
            </c:numRef>
          </c:val>
        </c:ser>
        <c:ser>
          <c:idx val="2"/>
          <c:order val="2"/>
          <c:tx>
            <c:strRef>
              <c:f>Лист1!$D$1</c:f>
              <c:strCache>
                <c:ptCount val="1"/>
                <c:pt idx="0">
                  <c:v>Столбец3</c:v>
                </c:pt>
              </c:strCache>
            </c:strRef>
          </c:tx>
          <c:cat>
            <c:numRef>
              <c:f>Лист1!$A$2:$A$7</c:f>
              <c:numCache>
                <c:formatCode>General</c:formatCode>
                <c:ptCount val="6"/>
                <c:pt idx="1">
                  <c:v>2010</c:v>
                </c:pt>
                <c:pt idx="2">
                  <c:v>2011</c:v>
                </c:pt>
                <c:pt idx="3">
                  <c:v>2012</c:v>
                </c:pt>
                <c:pt idx="4">
                  <c:v>2013</c:v>
                </c:pt>
                <c:pt idx="5">
                  <c:v>2014</c:v>
                </c:pt>
              </c:numCache>
            </c:numRef>
          </c:cat>
          <c:val>
            <c:numRef>
              <c:f>Лист1!$D$2:$D$7</c:f>
              <c:numCache>
                <c:formatCode>General</c:formatCode>
                <c:ptCount val="6"/>
              </c:numCache>
            </c:numRef>
          </c:val>
        </c:ser>
        <c:gapWidth val="75"/>
        <c:overlap val="-25"/>
        <c:axId val="95457280"/>
        <c:axId val="95458816"/>
      </c:barChart>
      <c:barChart>
        <c:barDir val="col"/>
        <c:grouping val="clustered"/>
        <c:ser>
          <c:idx val="0"/>
          <c:order val="0"/>
          <c:tx>
            <c:strRef>
              <c:f>Лист1!$B$1</c:f>
              <c:strCache>
                <c:ptCount val="1"/>
                <c:pt idx="0">
                  <c:v>Столбец1</c:v>
                </c:pt>
              </c:strCache>
            </c:strRef>
          </c:tx>
          <c:dLbls>
            <c:dLbl>
              <c:idx val="0"/>
              <c:layout>
                <c:manualLayout>
                  <c:x val="-1.603357202735078E-3"/>
                  <c:y val="0.28285641218062435"/>
                </c:manualLayout>
              </c:layout>
              <c:showVal val="1"/>
            </c:dLbl>
            <c:dLbl>
              <c:idx val="1"/>
              <c:layout>
                <c:manualLayout>
                  <c:x val="-3.3182765630054016E-3"/>
                  <c:y val="-9.7622003352285311E-3"/>
                </c:manualLayout>
              </c:layout>
              <c:showVal val="1"/>
            </c:dLbl>
            <c:dLbl>
              <c:idx val="2"/>
              <c:layout>
                <c:manualLayout>
                  <c:x val="6.4133367642514923E-3"/>
                  <c:y val="2.8935995839431692E-3"/>
                </c:manualLayout>
              </c:layout>
              <c:tx>
                <c:rich>
                  <a:bodyPr/>
                  <a:lstStyle/>
                  <a:p>
                    <a:r>
                      <a:rPr lang="ru-RU" dirty="0" smtClean="0">
                        <a:solidFill>
                          <a:schemeClr val="tx1"/>
                        </a:solidFill>
                      </a:rPr>
                      <a:t>65</a:t>
                    </a:r>
                    <a:r>
                      <a:rPr lang="en-US" dirty="0" smtClean="0">
                        <a:solidFill>
                          <a:schemeClr val="tx1"/>
                        </a:solidFill>
                      </a:rPr>
                      <a:t>,</a:t>
                    </a:r>
                    <a:r>
                      <a:rPr lang="ru-RU" dirty="0" smtClean="0">
                        <a:solidFill>
                          <a:schemeClr val="tx1"/>
                        </a:solidFill>
                      </a:rPr>
                      <a:t>2</a:t>
                    </a:r>
                    <a:endParaRPr lang="en-US" dirty="0">
                      <a:solidFill>
                        <a:schemeClr val="tx1"/>
                      </a:solidFill>
                    </a:endParaRPr>
                  </a:p>
                </c:rich>
              </c:tx>
              <c:showVal val="1"/>
            </c:dLbl>
            <c:dLbl>
              <c:idx val="3"/>
              <c:layout>
                <c:manualLayout>
                  <c:x val="3.2438711090856612E-3"/>
                  <c:y val="4.0357834636732277E-3"/>
                </c:manualLayout>
              </c:layout>
              <c:showVal val="1"/>
            </c:dLbl>
            <c:txPr>
              <a:bodyPr/>
              <a:lstStyle/>
              <a:p>
                <a:pPr>
                  <a:defRPr sz="2800" b="1">
                    <a:solidFill>
                      <a:schemeClr val="tx1"/>
                    </a:solidFill>
                  </a:defRPr>
                </a:pPr>
                <a:endParaRPr lang="ru-RU"/>
              </a:p>
            </c:txPr>
            <c:showVal val="1"/>
          </c:dLbls>
          <c:cat>
            <c:numRef>
              <c:f>Лист1!$A$2:$A$7</c:f>
              <c:numCache>
                <c:formatCode>General</c:formatCode>
                <c:ptCount val="6"/>
                <c:pt idx="1">
                  <c:v>2010</c:v>
                </c:pt>
                <c:pt idx="2">
                  <c:v>2011</c:v>
                </c:pt>
                <c:pt idx="3">
                  <c:v>2012</c:v>
                </c:pt>
                <c:pt idx="4">
                  <c:v>2013</c:v>
                </c:pt>
                <c:pt idx="5">
                  <c:v>2014</c:v>
                </c:pt>
              </c:numCache>
            </c:numRef>
          </c:cat>
          <c:val>
            <c:numRef>
              <c:f>Лист1!$B$2:$B$7</c:f>
              <c:numCache>
                <c:formatCode>General</c:formatCode>
                <c:ptCount val="6"/>
                <c:pt idx="1">
                  <c:v>61.8</c:v>
                </c:pt>
                <c:pt idx="2">
                  <c:v>65.2</c:v>
                </c:pt>
                <c:pt idx="3">
                  <c:v>66.84</c:v>
                </c:pt>
                <c:pt idx="4">
                  <c:v>69.260000000000005</c:v>
                </c:pt>
                <c:pt idx="5">
                  <c:v>71.11999999999999</c:v>
                </c:pt>
              </c:numCache>
            </c:numRef>
          </c:val>
        </c:ser>
        <c:gapWidth val="75"/>
        <c:overlap val="-25"/>
        <c:axId val="95470336"/>
        <c:axId val="95460352"/>
      </c:barChart>
      <c:catAx>
        <c:axId val="95457280"/>
        <c:scaling>
          <c:orientation val="minMax"/>
        </c:scaling>
        <c:axPos val="b"/>
        <c:numFmt formatCode="General" sourceLinked="1"/>
        <c:majorTickMark val="none"/>
        <c:tickLblPos val="nextTo"/>
        <c:txPr>
          <a:bodyPr/>
          <a:lstStyle/>
          <a:p>
            <a:pPr>
              <a:defRPr sz="2400" b="1"/>
            </a:pPr>
            <a:endParaRPr lang="ru-RU"/>
          </a:p>
        </c:txPr>
        <c:crossAx val="95458816"/>
        <c:crosses val="autoZero"/>
        <c:auto val="1"/>
        <c:lblAlgn val="ctr"/>
        <c:lblOffset val="100"/>
      </c:catAx>
      <c:valAx>
        <c:axId val="95458816"/>
        <c:scaling>
          <c:orientation val="minMax"/>
        </c:scaling>
        <c:delete val="1"/>
        <c:axPos val="l"/>
        <c:numFmt formatCode="General" sourceLinked="1"/>
        <c:majorTickMark val="none"/>
        <c:tickLblPos val="none"/>
        <c:crossAx val="95457280"/>
        <c:crosses val="autoZero"/>
        <c:crossBetween val="between"/>
      </c:valAx>
      <c:valAx>
        <c:axId val="95460352"/>
        <c:scaling>
          <c:orientation val="minMax"/>
        </c:scaling>
        <c:delete val="1"/>
        <c:axPos val="r"/>
        <c:numFmt formatCode="General" sourceLinked="1"/>
        <c:tickLblPos val="none"/>
        <c:crossAx val="95470336"/>
        <c:crosses val="max"/>
        <c:crossBetween val="between"/>
      </c:valAx>
      <c:catAx>
        <c:axId val="95470336"/>
        <c:scaling>
          <c:orientation val="minMax"/>
        </c:scaling>
        <c:delete val="1"/>
        <c:axPos val="b"/>
        <c:numFmt formatCode="General" sourceLinked="1"/>
        <c:tickLblPos val="none"/>
        <c:crossAx val="95460352"/>
        <c:crosses val="autoZero"/>
        <c:auto val="1"/>
        <c:lblAlgn val="ctr"/>
        <c:lblOffset val="100"/>
      </c:catAx>
    </c:plotArea>
    <c:plotVisOnly val="1"/>
  </c:chart>
  <c:txPr>
    <a:bodyPr/>
    <a:lstStyle/>
    <a:p>
      <a:pPr>
        <a:defRPr sz="1800"/>
      </a:pPr>
      <a:endParaRPr lang="ru-RU"/>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ru-RU"/>
  <c:chart>
    <c:view3D>
      <c:perspective val="30"/>
    </c:view3D>
    <c:plotArea>
      <c:layout/>
      <c:bar3DChart>
        <c:barDir val="col"/>
        <c:grouping val="clustered"/>
        <c:ser>
          <c:idx val="0"/>
          <c:order val="0"/>
          <c:tx>
            <c:strRef>
              <c:f>Лист1!$G$20</c:f>
              <c:strCache>
                <c:ptCount val="1"/>
                <c:pt idx="0">
                  <c:v>2013</c:v>
                </c:pt>
              </c:strCache>
            </c:strRef>
          </c:tx>
          <c:dPt>
            <c:idx val="1"/>
            <c:spPr>
              <a:solidFill>
                <a:srgbClr val="0070C0"/>
              </a:solidFill>
            </c:spPr>
          </c:dPt>
          <c:dPt>
            <c:idx val="2"/>
            <c:spPr>
              <a:solidFill>
                <a:srgbClr val="0070C0"/>
              </a:solidFill>
            </c:spPr>
          </c:dPt>
          <c:dPt>
            <c:idx val="7"/>
            <c:spPr>
              <a:solidFill>
                <a:srgbClr val="0070C0"/>
              </a:solidFill>
            </c:spPr>
          </c:dPt>
          <c:dLbls>
            <c:showVal val="1"/>
          </c:dLbls>
          <c:cat>
            <c:strRef>
              <c:f>Лист1!$H$19:$S$19</c:f>
              <c:strCache>
                <c:ptCount val="12"/>
                <c:pt idx="0">
                  <c:v>СОШ №21</c:v>
                </c:pt>
                <c:pt idx="1">
                  <c:v>РФ</c:v>
                </c:pt>
                <c:pt idx="2">
                  <c:v>Перм. Край</c:v>
                </c:pt>
                <c:pt idx="3">
                  <c:v>СОШ №28</c:v>
                </c:pt>
                <c:pt idx="4">
                  <c:v>СОШ №6</c:v>
                </c:pt>
                <c:pt idx="5">
                  <c:v>СОШ №32</c:v>
                </c:pt>
                <c:pt idx="6">
                  <c:v>СОШ №2</c:v>
                </c:pt>
                <c:pt idx="7">
                  <c:v>Лен. Район</c:v>
                </c:pt>
                <c:pt idx="8">
                  <c:v>Лицей №1</c:v>
                </c:pt>
                <c:pt idx="9">
                  <c:v>Гимназия №11</c:v>
                </c:pt>
                <c:pt idx="10">
                  <c:v>СОШ №7</c:v>
                </c:pt>
                <c:pt idx="11">
                  <c:v>Гимназия №17</c:v>
                </c:pt>
              </c:strCache>
            </c:strRef>
          </c:cat>
          <c:val>
            <c:numRef>
              <c:f>Лист1!$H$20:$S$20</c:f>
              <c:numCache>
                <c:formatCode>General</c:formatCode>
                <c:ptCount val="12"/>
                <c:pt idx="0">
                  <c:v>63.3</c:v>
                </c:pt>
                <c:pt idx="1">
                  <c:v>61.8</c:v>
                </c:pt>
                <c:pt idx="2">
                  <c:v>45.8</c:v>
                </c:pt>
                <c:pt idx="3">
                  <c:v>68.400000000000006</c:v>
                </c:pt>
                <c:pt idx="4">
                  <c:v>65.599999999999994</c:v>
                </c:pt>
                <c:pt idx="5">
                  <c:v>76.900000000000006</c:v>
                </c:pt>
                <c:pt idx="6">
                  <c:v>71.5</c:v>
                </c:pt>
                <c:pt idx="7">
                  <c:v>74.3</c:v>
                </c:pt>
                <c:pt idx="8">
                  <c:v>74.900000000000006</c:v>
                </c:pt>
                <c:pt idx="9">
                  <c:v>70.7</c:v>
                </c:pt>
                <c:pt idx="10">
                  <c:v>83.9</c:v>
                </c:pt>
                <c:pt idx="11">
                  <c:v>83.4</c:v>
                </c:pt>
              </c:numCache>
            </c:numRef>
          </c:val>
        </c:ser>
        <c:ser>
          <c:idx val="1"/>
          <c:order val="1"/>
          <c:tx>
            <c:strRef>
              <c:f>Лист1!$G$21</c:f>
              <c:strCache>
                <c:ptCount val="1"/>
                <c:pt idx="0">
                  <c:v>2014</c:v>
                </c:pt>
              </c:strCache>
            </c:strRef>
          </c:tx>
          <c:dPt>
            <c:idx val="1"/>
            <c:spPr>
              <a:solidFill>
                <a:srgbClr val="FF0000"/>
              </a:solidFill>
            </c:spPr>
          </c:dPt>
          <c:dPt>
            <c:idx val="2"/>
            <c:spPr>
              <a:solidFill>
                <a:srgbClr val="FF0000"/>
              </a:solidFill>
            </c:spPr>
          </c:dPt>
          <c:dPt>
            <c:idx val="7"/>
            <c:spPr>
              <a:solidFill>
                <a:srgbClr val="FF0000"/>
              </a:solidFill>
            </c:spPr>
          </c:dPt>
          <c:dLbls>
            <c:dLbl>
              <c:idx val="0"/>
              <c:layout>
                <c:manualLayout>
                  <c:x val="8.8153958922569525E-3"/>
                  <c:y val="0"/>
                </c:manualLayout>
              </c:layout>
              <c:showVal val="1"/>
            </c:dLbl>
            <c:dLbl>
              <c:idx val="1"/>
              <c:layout>
                <c:manualLayout>
                  <c:x val="1.763079178451378E-2"/>
                  <c:y val="0"/>
                </c:manualLayout>
              </c:layout>
              <c:showVal val="1"/>
            </c:dLbl>
            <c:dLbl>
              <c:idx val="2"/>
              <c:layout/>
              <c:tx>
                <c:rich>
                  <a:bodyPr/>
                  <a:lstStyle/>
                  <a:p>
                    <a:r>
                      <a:rPr lang="en-US" smtClean="0"/>
                      <a:t>66,</a:t>
                    </a:r>
                    <a:r>
                      <a:rPr lang="ru-RU" smtClean="0"/>
                      <a:t>98</a:t>
                    </a:r>
                    <a:endParaRPr lang="en-US"/>
                  </a:p>
                </c:rich>
              </c:tx>
              <c:showVal val="1"/>
            </c:dLbl>
            <c:dLbl>
              <c:idx val="7"/>
              <c:layout>
                <c:manualLayout>
                  <c:x val="8.8153958922569525E-3"/>
                  <c:y val="0"/>
                </c:manualLayout>
              </c:layout>
              <c:showVal val="1"/>
            </c:dLbl>
            <c:showVal val="1"/>
          </c:dLbls>
          <c:cat>
            <c:strRef>
              <c:f>Лист1!$H$19:$S$19</c:f>
              <c:strCache>
                <c:ptCount val="12"/>
                <c:pt idx="0">
                  <c:v>СОШ №21</c:v>
                </c:pt>
                <c:pt idx="1">
                  <c:v>РФ</c:v>
                </c:pt>
                <c:pt idx="2">
                  <c:v>Перм. Край</c:v>
                </c:pt>
                <c:pt idx="3">
                  <c:v>СОШ №28</c:v>
                </c:pt>
                <c:pt idx="4">
                  <c:v>СОШ №6</c:v>
                </c:pt>
                <c:pt idx="5">
                  <c:v>СОШ №32</c:v>
                </c:pt>
                <c:pt idx="6">
                  <c:v>СОШ №2</c:v>
                </c:pt>
                <c:pt idx="7">
                  <c:v>Лен. Район</c:v>
                </c:pt>
                <c:pt idx="8">
                  <c:v>Лицей №1</c:v>
                </c:pt>
                <c:pt idx="9">
                  <c:v>Гимназия №11</c:v>
                </c:pt>
                <c:pt idx="10">
                  <c:v>СОШ №7</c:v>
                </c:pt>
                <c:pt idx="11">
                  <c:v>Гимназия №17</c:v>
                </c:pt>
              </c:strCache>
            </c:strRef>
          </c:cat>
          <c:val>
            <c:numRef>
              <c:f>Лист1!$H$21:$S$21</c:f>
              <c:numCache>
                <c:formatCode>General</c:formatCode>
                <c:ptCount val="12"/>
                <c:pt idx="0">
                  <c:v>62.5</c:v>
                </c:pt>
                <c:pt idx="1">
                  <c:v>62.5</c:v>
                </c:pt>
                <c:pt idx="2">
                  <c:v>66.7</c:v>
                </c:pt>
                <c:pt idx="3">
                  <c:v>67</c:v>
                </c:pt>
                <c:pt idx="4">
                  <c:v>68.3</c:v>
                </c:pt>
                <c:pt idx="5">
                  <c:v>72.900000000000006</c:v>
                </c:pt>
                <c:pt idx="6">
                  <c:v>74.599999999999994</c:v>
                </c:pt>
                <c:pt idx="7">
                  <c:v>75.099999999999994</c:v>
                </c:pt>
                <c:pt idx="8">
                  <c:v>77.400000000000006</c:v>
                </c:pt>
                <c:pt idx="9">
                  <c:v>77.5</c:v>
                </c:pt>
                <c:pt idx="10">
                  <c:v>81.900000000000006</c:v>
                </c:pt>
                <c:pt idx="11">
                  <c:v>85.6</c:v>
                </c:pt>
              </c:numCache>
            </c:numRef>
          </c:val>
        </c:ser>
        <c:shape val="box"/>
        <c:axId val="74687616"/>
        <c:axId val="74689152"/>
        <c:axId val="0"/>
      </c:bar3DChart>
      <c:catAx>
        <c:axId val="74687616"/>
        <c:scaling>
          <c:orientation val="minMax"/>
        </c:scaling>
        <c:axPos val="b"/>
        <c:tickLblPos val="nextTo"/>
        <c:crossAx val="74689152"/>
        <c:crosses val="autoZero"/>
        <c:auto val="1"/>
        <c:lblAlgn val="ctr"/>
        <c:lblOffset val="100"/>
      </c:catAx>
      <c:valAx>
        <c:axId val="74689152"/>
        <c:scaling>
          <c:orientation val="minMax"/>
        </c:scaling>
        <c:axPos val="l"/>
        <c:majorGridlines/>
        <c:numFmt formatCode="General" sourceLinked="1"/>
        <c:tickLblPos val="nextTo"/>
        <c:crossAx val="74687616"/>
        <c:crosses val="autoZero"/>
        <c:crossBetween val="between"/>
      </c:valAx>
    </c:plotArea>
    <c:legend>
      <c:legendPos val="r"/>
      <c:layout/>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ru-RU"/>
  <c:chart>
    <c:view3D>
      <c:rAngAx val="1"/>
    </c:view3D>
    <c:plotArea>
      <c:layout/>
      <c:bar3DChart>
        <c:barDir val="col"/>
        <c:grouping val="clustered"/>
        <c:ser>
          <c:idx val="0"/>
          <c:order val="0"/>
          <c:tx>
            <c:strRef>
              <c:f>Лист1!$B$1</c:f>
              <c:strCache>
                <c:ptCount val="1"/>
                <c:pt idx="0">
                  <c:v>верхняя граница 55баллов</c:v>
                </c:pt>
              </c:strCache>
            </c:strRef>
          </c:tx>
          <c:dLbls>
            <c:txPr>
              <a:bodyPr/>
              <a:lstStyle/>
              <a:p>
                <a:pPr>
                  <a:defRPr sz="1400" baseline="0"/>
                </a:pPr>
                <a:endParaRPr lang="ru-RU"/>
              </a:p>
            </c:txPr>
            <c:showVal val="1"/>
          </c:dLbls>
          <c:cat>
            <c:strRef>
              <c:f>Лист1!$A$2:$A$5</c:f>
              <c:strCache>
                <c:ptCount val="4"/>
                <c:pt idx="0">
                  <c:v>2010-11</c:v>
                </c:pt>
                <c:pt idx="1">
                  <c:v>2011-12</c:v>
                </c:pt>
                <c:pt idx="2">
                  <c:v>2012-13</c:v>
                </c:pt>
                <c:pt idx="3">
                  <c:v>2013-14</c:v>
                </c:pt>
              </c:strCache>
            </c:strRef>
          </c:cat>
          <c:val>
            <c:numRef>
              <c:f>Лист1!$B$2:$B$5</c:f>
              <c:numCache>
                <c:formatCode>General</c:formatCode>
                <c:ptCount val="4"/>
                <c:pt idx="0">
                  <c:v>41</c:v>
                </c:pt>
                <c:pt idx="1">
                  <c:v>27</c:v>
                </c:pt>
                <c:pt idx="2">
                  <c:v>12</c:v>
                </c:pt>
                <c:pt idx="3">
                  <c:v>13</c:v>
                </c:pt>
              </c:numCache>
            </c:numRef>
          </c:val>
        </c:ser>
        <c:ser>
          <c:idx val="1"/>
          <c:order val="1"/>
          <c:tx>
            <c:strRef>
              <c:f>Лист1!$C$1</c:f>
              <c:strCache>
                <c:ptCount val="1"/>
                <c:pt idx="0">
                  <c:v>56-70баллов</c:v>
                </c:pt>
              </c:strCache>
            </c:strRef>
          </c:tx>
          <c:dLbls>
            <c:txPr>
              <a:bodyPr/>
              <a:lstStyle/>
              <a:p>
                <a:pPr>
                  <a:defRPr sz="1400" baseline="0"/>
                </a:pPr>
                <a:endParaRPr lang="ru-RU"/>
              </a:p>
            </c:txPr>
            <c:showVal val="1"/>
          </c:dLbls>
          <c:cat>
            <c:strRef>
              <c:f>Лист1!$A$2:$A$5</c:f>
              <c:strCache>
                <c:ptCount val="4"/>
                <c:pt idx="0">
                  <c:v>2010-11</c:v>
                </c:pt>
                <c:pt idx="1">
                  <c:v>2011-12</c:v>
                </c:pt>
                <c:pt idx="2">
                  <c:v>2012-13</c:v>
                </c:pt>
                <c:pt idx="3">
                  <c:v>2013-14</c:v>
                </c:pt>
              </c:strCache>
            </c:strRef>
          </c:cat>
          <c:val>
            <c:numRef>
              <c:f>Лист1!$C$2:$C$5</c:f>
              <c:numCache>
                <c:formatCode>General</c:formatCode>
                <c:ptCount val="4"/>
                <c:pt idx="0">
                  <c:v>50</c:v>
                </c:pt>
                <c:pt idx="1">
                  <c:v>56</c:v>
                </c:pt>
                <c:pt idx="2">
                  <c:v>60</c:v>
                </c:pt>
                <c:pt idx="3">
                  <c:v>56</c:v>
                </c:pt>
              </c:numCache>
            </c:numRef>
          </c:val>
        </c:ser>
        <c:ser>
          <c:idx val="2"/>
          <c:order val="2"/>
          <c:tx>
            <c:strRef>
              <c:f>Лист1!$D$1</c:f>
              <c:strCache>
                <c:ptCount val="1"/>
                <c:pt idx="0">
                  <c:v>71балл и более</c:v>
                </c:pt>
              </c:strCache>
            </c:strRef>
          </c:tx>
          <c:dLbls>
            <c:dLbl>
              <c:idx val="0"/>
              <c:layout>
                <c:manualLayout>
                  <c:x val="2.7083333333333341E-2"/>
                  <c:y val="0"/>
                </c:manualLayout>
              </c:layout>
              <c:showVal val="1"/>
            </c:dLbl>
            <c:dLbl>
              <c:idx val="1"/>
              <c:layout>
                <c:manualLayout>
                  <c:x val="1.666666666666667E-2"/>
                  <c:y val="-1.5625E-2"/>
                </c:manualLayout>
              </c:layout>
              <c:showVal val="1"/>
            </c:dLbl>
            <c:dLbl>
              <c:idx val="2"/>
              <c:layout>
                <c:manualLayout>
                  <c:x val="1.666666666666667E-2"/>
                  <c:y val="-3.1250000000000006E-3"/>
                </c:manualLayout>
              </c:layout>
              <c:showVal val="1"/>
            </c:dLbl>
            <c:dLbl>
              <c:idx val="3"/>
              <c:layout>
                <c:manualLayout>
                  <c:x val="1.666666666666667E-2"/>
                  <c:y val="-3.1250000000000006E-3"/>
                </c:manualLayout>
              </c:layout>
              <c:showVal val="1"/>
            </c:dLbl>
            <c:txPr>
              <a:bodyPr/>
              <a:lstStyle/>
              <a:p>
                <a:pPr>
                  <a:defRPr sz="1400" baseline="0"/>
                </a:pPr>
                <a:endParaRPr lang="ru-RU"/>
              </a:p>
            </c:txPr>
            <c:showVal val="1"/>
          </c:dLbls>
          <c:cat>
            <c:strRef>
              <c:f>Лист1!$A$2:$A$5</c:f>
              <c:strCache>
                <c:ptCount val="4"/>
                <c:pt idx="0">
                  <c:v>2010-11</c:v>
                </c:pt>
                <c:pt idx="1">
                  <c:v>2011-12</c:v>
                </c:pt>
                <c:pt idx="2">
                  <c:v>2012-13</c:v>
                </c:pt>
                <c:pt idx="3">
                  <c:v>2013-14</c:v>
                </c:pt>
              </c:strCache>
            </c:strRef>
          </c:cat>
          <c:val>
            <c:numRef>
              <c:f>Лист1!$D$2:$D$5</c:f>
              <c:numCache>
                <c:formatCode>General</c:formatCode>
                <c:ptCount val="4"/>
                <c:pt idx="0">
                  <c:v>27</c:v>
                </c:pt>
                <c:pt idx="1">
                  <c:v>17</c:v>
                </c:pt>
                <c:pt idx="2">
                  <c:v>28</c:v>
                </c:pt>
                <c:pt idx="3">
                  <c:v>33</c:v>
                </c:pt>
              </c:numCache>
            </c:numRef>
          </c:val>
        </c:ser>
        <c:shape val="box"/>
        <c:axId val="96241536"/>
        <c:axId val="96243072"/>
        <c:axId val="0"/>
      </c:bar3DChart>
      <c:catAx>
        <c:axId val="96241536"/>
        <c:scaling>
          <c:orientation val="minMax"/>
        </c:scaling>
        <c:axPos val="b"/>
        <c:tickLblPos val="nextTo"/>
        <c:crossAx val="96243072"/>
        <c:crosses val="autoZero"/>
        <c:auto val="1"/>
        <c:lblAlgn val="ctr"/>
        <c:lblOffset val="100"/>
      </c:catAx>
      <c:valAx>
        <c:axId val="96243072"/>
        <c:scaling>
          <c:orientation val="minMax"/>
        </c:scaling>
        <c:axPos val="l"/>
        <c:majorGridlines/>
        <c:numFmt formatCode="General" sourceLinked="1"/>
        <c:tickLblPos val="nextTo"/>
        <c:crossAx val="96241536"/>
        <c:crosses val="autoZero"/>
        <c:crossBetween val="between"/>
      </c:valAx>
    </c:plotArea>
    <c:legend>
      <c:legendPos val="r"/>
      <c:layout/>
    </c:legend>
    <c:plotVisOnly val="1"/>
  </c:chart>
  <c:txPr>
    <a:bodyPr/>
    <a:lstStyle/>
    <a:p>
      <a:pPr>
        <a:defRPr sz="1800"/>
      </a:pPr>
      <a:endParaRPr lang="ru-RU"/>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ru-RU"/>
  <c:chart>
    <c:view3D>
      <c:rAngAx val="1"/>
    </c:view3D>
    <c:plotArea>
      <c:layout/>
      <c:bar3DChart>
        <c:barDir val="col"/>
        <c:grouping val="clustered"/>
        <c:ser>
          <c:idx val="0"/>
          <c:order val="0"/>
          <c:tx>
            <c:strRef>
              <c:f>Лист1!$B$1</c:f>
              <c:strCache>
                <c:ptCount val="1"/>
                <c:pt idx="0">
                  <c:v>МБОУ "СОШ №6</c:v>
                </c:pt>
              </c:strCache>
            </c:strRef>
          </c:tx>
          <c:dLbls>
            <c:dLbl>
              <c:idx val="0"/>
              <c:layout>
                <c:manualLayout>
                  <c:x val="-1.2500000000000001E-2"/>
                  <c:y val="0"/>
                </c:manualLayout>
              </c:layout>
              <c:showVal val="1"/>
            </c:dLbl>
            <c:dLbl>
              <c:idx val="1"/>
              <c:layout>
                <c:manualLayout>
                  <c:x val="-2.2916666666666672E-2"/>
                  <c:y val="0"/>
                </c:manualLayout>
              </c:layout>
              <c:showVal val="1"/>
            </c:dLbl>
            <c:dLbl>
              <c:idx val="2"/>
              <c:layout>
                <c:manualLayout>
                  <c:x val="-2.7083333333333372E-2"/>
                  <c:y val="3.1250000000000032E-3"/>
                </c:manualLayout>
              </c:layout>
              <c:showVal val="1"/>
            </c:dLbl>
            <c:txPr>
              <a:bodyPr/>
              <a:lstStyle/>
              <a:p>
                <a:pPr>
                  <a:defRPr sz="1400" baseline="0"/>
                </a:pPr>
                <a:endParaRPr lang="ru-RU"/>
              </a:p>
            </c:txPr>
            <c:showVal val="1"/>
          </c:dLbls>
          <c:cat>
            <c:strRef>
              <c:f>Лист1!$A$2:$A$4</c:f>
              <c:strCache>
                <c:ptCount val="3"/>
                <c:pt idx="0">
                  <c:v>2011-12</c:v>
                </c:pt>
                <c:pt idx="1">
                  <c:v>2012-13</c:v>
                </c:pt>
                <c:pt idx="2">
                  <c:v>2013-14</c:v>
                </c:pt>
              </c:strCache>
            </c:strRef>
          </c:cat>
          <c:val>
            <c:numRef>
              <c:f>Лист1!$B$2:$B$4</c:f>
              <c:numCache>
                <c:formatCode>General</c:formatCode>
                <c:ptCount val="3"/>
                <c:pt idx="0">
                  <c:v>62.6</c:v>
                </c:pt>
                <c:pt idx="1">
                  <c:v>65.59</c:v>
                </c:pt>
                <c:pt idx="2">
                  <c:v>68.8</c:v>
                </c:pt>
              </c:numCache>
            </c:numRef>
          </c:val>
        </c:ser>
        <c:ser>
          <c:idx val="1"/>
          <c:order val="1"/>
          <c:tx>
            <c:strRef>
              <c:f>Лист1!$C$1</c:f>
              <c:strCache>
                <c:ptCount val="1"/>
                <c:pt idx="0">
                  <c:v>г.Пермь</c:v>
                </c:pt>
              </c:strCache>
            </c:strRef>
          </c:tx>
          <c:dLbls>
            <c:txPr>
              <a:bodyPr/>
              <a:lstStyle/>
              <a:p>
                <a:pPr>
                  <a:defRPr sz="1400" baseline="0"/>
                </a:pPr>
                <a:endParaRPr lang="ru-RU"/>
              </a:p>
            </c:txPr>
            <c:showVal val="1"/>
          </c:dLbls>
          <c:cat>
            <c:strRef>
              <c:f>Лист1!$A$2:$A$4</c:f>
              <c:strCache>
                <c:ptCount val="3"/>
                <c:pt idx="0">
                  <c:v>2011-12</c:v>
                </c:pt>
                <c:pt idx="1">
                  <c:v>2012-13</c:v>
                </c:pt>
                <c:pt idx="2">
                  <c:v>2013-14</c:v>
                </c:pt>
              </c:strCache>
            </c:strRef>
          </c:cat>
          <c:val>
            <c:numRef>
              <c:f>Лист1!$C$2:$C$4</c:f>
              <c:numCache>
                <c:formatCode>General</c:formatCode>
                <c:ptCount val="3"/>
                <c:pt idx="0">
                  <c:v>65.2</c:v>
                </c:pt>
                <c:pt idx="1">
                  <c:v>69.260000000000005</c:v>
                </c:pt>
                <c:pt idx="2">
                  <c:v>71.11999999999999</c:v>
                </c:pt>
              </c:numCache>
            </c:numRef>
          </c:val>
        </c:ser>
        <c:ser>
          <c:idx val="2"/>
          <c:order val="2"/>
          <c:tx>
            <c:strRef>
              <c:f>Лист1!$D$1</c:f>
              <c:strCache>
                <c:ptCount val="1"/>
                <c:pt idx="0">
                  <c:v>Пермский край</c:v>
                </c:pt>
              </c:strCache>
            </c:strRef>
          </c:tx>
          <c:dLbls>
            <c:dLbl>
              <c:idx val="0"/>
              <c:layout>
                <c:manualLayout>
                  <c:x val="2.9166666666666667E-2"/>
                  <c:y val="0"/>
                </c:manualLayout>
              </c:layout>
              <c:showVal val="1"/>
            </c:dLbl>
            <c:dLbl>
              <c:idx val="1"/>
              <c:layout>
                <c:manualLayout>
                  <c:x val="2.9166666666666667E-2"/>
                  <c:y val="6.2500000000000064E-3"/>
                </c:manualLayout>
              </c:layout>
              <c:showVal val="1"/>
            </c:dLbl>
            <c:dLbl>
              <c:idx val="2"/>
              <c:layout>
                <c:manualLayout>
                  <c:x val="3.333333333333334E-2"/>
                  <c:y val="-6.2500000000000064E-3"/>
                </c:manualLayout>
              </c:layout>
              <c:showVal val="1"/>
            </c:dLbl>
            <c:txPr>
              <a:bodyPr/>
              <a:lstStyle/>
              <a:p>
                <a:pPr>
                  <a:defRPr sz="1400" baseline="0"/>
                </a:pPr>
                <a:endParaRPr lang="ru-RU"/>
              </a:p>
            </c:txPr>
            <c:showVal val="1"/>
          </c:dLbls>
          <c:cat>
            <c:strRef>
              <c:f>Лист1!$A$2:$A$4</c:f>
              <c:strCache>
                <c:ptCount val="3"/>
                <c:pt idx="0">
                  <c:v>2011-12</c:v>
                </c:pt>
                <c:pt idx="1">
                  <c:v>2012-13</c:v>
                </c:pt>
                <c:pt idx="2">
                  <c:v>2013-14</c:v>
                </c:pt>
              </c:strCache>
            </c:strRef>
          </c:cat>
          <c:val>
            <c:numRef>
              <c:f>Лист1!$D$2:$D$4</c:f>
              <c:numCache>
                <c:formatCode>General</c:formatCode>
                <c:ptCount val="3"/>
                <c:pt idx="0">
                  <c:v>63.8</c:v>
                </c:pt>
                <c:pt idx="1">
                  <c:v>65.08</c:v>
                </c:pt>
                <c:pt idx="2">
                  <c:v>66.98</c:v>
                </c:pt>
              </c:numCache>
            </c:numRef>
          </c:val>
        </c:ser>
        <c:ser>
          <c:idx val="3"/>
          <c:order val="3"/>
          <c:tx>
            <c:strRef>
              <c:f>Лист1!$E$1</c:f>
              <c:strCache>
                <c:ptCount val="1"/>
                <c:pt idx="0">
                  <c:v>РФ</c:v>
                </c:pt>
              </c:strCache>
            </c:strRef>
          </c:tx>
          <c:dLbls>
            <c:dLbl>
              <c:idx val="1"/>
              <c:layout>
                <c:manualLayout>
                  <c:x val="2.5000000000000001E-2"/>
                  <c:y val="-1.8750000000000065E-2"/>
                </c:manualLayout>
              </c:layout>
              <c:showVal val="1"/>
            </c:dLbl>
            <c:dLbl>
              <c:idx val="2"/>
              <c:layout>
                <c:manualLayout>
                  <c:x val="4.1666666666666664E-2"/>
                  <c:y val="-3.1250000000000609E-3"/>
                </c:manualLayout>
              </c:layout>
              <c:showVal val="1"/>
            </c:dLbl>
            <c:txPr>
              <a:bodyPr/>
              <a:lstStyle/>
              <a:p>
                <a:pPr>
                  <a:defRPr sz="1400" baseline="0"/>
                </a:pPr>
                <a:endParaRPr lang="ru-RU"/>
              </a:p>
            </c:txPr>
            <c:showVal val="1"/>
          </c:dLbls>
          <c:cat>
            <c:strRef>
              <c:f>Лист1!$A$2:$A$4</c:f>
              <c:strCache>
                <c:ptCount val="3"/>
                <c:pt idx="0">
                  <c:v>2011-12</c:v>
                </c:pt>
                <c:pt idx="1">
                  <c:v>2012-13</c:v>
                </c:pt>
                <c:pt idx="2">
                  <c:v>2013-14</c:v>
                </c:pt>
              </c:strCache>
            </c:strRef>
          </c:cat>
          <c:val>
            <c:numRef>
              <c:f>Лист1!$E$2:$E$4</c:f>
              <c:numCache>
                <c:formatCode>General</c:formatCode>
                <c:ptCount val="3"/>
                <c:pt idx="1">
                  <c:v>61.8</c:v>
                </c:pt>
                <c:pt idx="2">
                  <c:v>62.5</c:v>
                </c:pt>
              </c:numCache>
            </c:numRef>
          </c:val>
        </c:ser>
        <c:shape val="box"/>
        <c:axId val="96466816"/>
        <c:axId val="96468352"/>
        <c:axId val="0"/>
      </c:bar3DChart>
      <c:catAx>
        <c:axId val="96466816"/>
        <c:scaling>
          <c:orientation val="minMax"/>
        </c:scaling>
        <c:axPos val="b"/>
        <c:tickLblPos val="nextTo"/>
        <c:crossAx val="96468352"/>
        <c:crosses val="autoZero"/>
        <c:auto val="1"/>
        <c:lblAlgn val="ctr"/>
        <c:lblOffset val="100"/>
      </c:catAx>
      <c:valAx>
        <c:axId val="96468352"/>
        <c:scaling>
          <c:orientation val="minMax"/>
        </c:scaling>
        <c:axPos val="l"/>
        <c:majorGridlines/>
        <c:numFmt formatCode="General" sourceLinked="1"/>
        <c:tickLblPos val="nextTo"/>
        <c:crossAx val="96466816"/>
        <c:crosses val="autoZero"/>
        <c:crossBetween val="between"/>
      </c:valAx>
    </c:plotArea>
    <c:legend>
      <c:legendPos val="r"/>
      <c:layout/>
    </c:legend>
    <c:plotVisOnly val="1"/>
  </c:chart>
  <c:txPr>
    <a:bodyPr/>
    <a:lstStyle/>
    <a:p>
      <a:pPr>
        <a:defRPr sz="1800"/>
      </a:pPr>
      <a:endParaRPr lang="ru-RU"/>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tx>
            <c:strRef>
              <c:f>Лист1!$G$4</c:f>
              <c:strCache>
                <c:ptCount val="1"/>
                <c:pt idx="0">
                  <c:v>2013</c:v>
                </c:pt>
              </c:strCache>
            </c:strRef>
          </c:tx>
          <c:dLbls>
            <c:showVal val="1"/>
          </c:dLbls>
          <c:cat>
            <c:strRef>
              <c:f>Лист1!$H$3:$Q$3</c:f>
              <c:strCache>
                <c:ptCount val="10"/>
                <c:pt idx="0">
                  <c:v>МАОУ "СОШ № 28"</c:v>
                </c:pt>
                <c:pt idx="1">
                  <c:v>МАОУ "СОШ № 32" имени Г.А. Сборщикова </c:v>
                </c:pt>
                <c:pt idx="2">
                  <c:v>МБОУ "Гимназия № 11 им. С.П. Дягилева"</c:v>
                </c:pt>
                <c:pt idx="3">
                  <c:v>МБОУ "Гимназия № 17"</c:v>
                </c:pt>
                <c:pt idx="4">
                  <c:v>МБОУ "Лицей № 1"</c:v>
                </c:pt>
                <c:pt idx="5">
                  <c:v>МБОУ "СОШ № 6" г. Перми</c:v>
                </c:pt>
                <c:pt idx="6">
                  <c:v>МБОУ "СОШ № 2 </c:v>
                </c:pt>
                <c:pt idx="7">
                  <c:v>МОУ "СОШ № 21"</c:v>
                </c:pt>
                <c:pt idx="8">
                  <c:v>МОУ "СОШ №7"</c:v>
                </c:pt>
                <c:pt idx="9">
                  <c:v>г. Пермь</c:v>
                </c:pt>
              </c:strCache>
            </c:strRef>
          </c:cat>
          <c:val>
            <c:numRef>
              <c:f>Лист1!$H$4:$Q$4</c:f>
              <c:numCache>
                <c:formatCode>General</c:formatCode>
                <c:ptCount val="10"/>
                <c:pt idx="0">
                  <c:v>55.64</c:v>
                </c:pt>
                <c:pt idx="1">
                  <c:v>66.400000000000006</c:v>
                </c:pt>
                <c:pt idx="2">
                  <c:v>60</c:v>
                </c:pt>
                <c:pt idx="3">
                  <c:v>73.5</c:v>
                </c:pt>
                <c:pt idx="4">
                  <c:v>63.3</c:v>
                </c:pt>
                <c:pt idx="5">
                  <c:v>54.1</c:v>
                </c:pt>
                <c:pt idx="6">
                  <c:v>65.83</c:v>
                </c:pt>
                <c:pt idx="7">
                  <c:v>43.5</c:v>
                </c:pt>
                <c:pt idx="8">
                  <c:v>60.17</c:v>
                </c:pt>
                <c:pt idx="9">
                  <c:v>59.260000000000012</c:v>
                </c:pt>
              </c:numCache>
            </c:numRef>
          </c:val>
        </c:ser>
        <c:ser>
          <c:idx val="1"/>
          <c:order val="1"/>
          <c:tx>
            <c:strRef>
              <c:f>Лист1!$G$5</c:f>
              <c:strCache>
                <c:ptCount val="1"/>
                <c:pt idx="0">
                  <c:v>2014</c:v>
                </c:pt>
              </c:strCache>
            </c:strRef>
          </c:tx>
          <c:dLbls>
            <c:dLbl>
              <c:idx val="0"/>
              <c:layout>
                <c:manualLayout>
                  <c:x val="1.616155913580437E-2"/>
                  <c:y val="2.3391812865497076E-3"/>
                </c:manualLayout>
              </c:layout>
              <c:tx>
                <c:rich>
                  <a:bodyPr/>
                  <a:lstStyle/>
                  <a:p>
                    <a:r>
                      <a:rPr lang="en-US" dirty="0" smtClean="0"/>
                      <a:t>54,57</a:t>
                    </a:r>
                    <a:r>
                      <a:rPr lang="ru-RU" dirty="0" smtClean="0"/>
                      <a:t>/10,1</a:t>
                    </a:r>
                    <a:endParaRPr lang="en-US" dirty="0"/>
                  </a:p>
                </c:rich>
              </c:tx>
              <c:showVal val="1"/>
            </c:dLbl>
            <c:dLbl>
              <c:idx val="1"/>
              <c:layout>
                <c:manualLayout>
                  <c:x val="2.3507722379351705E-2"/>
                  <c:y val="-2.3391812865497076E-3"/>
                </c:manualLayout>
              </c:layout>
              <c:tx>
                <c:rich>
                  <a:bodyPr/>
                  <a:lstStyle/>
                  <a:p>
                    <a:r>
                      <a:rPr lang="en-US" dirty="0" smtClean="0"/>
                      <a:t>66,82</a:t>
                    </a:r>
                    <a:r>
                      <a:rPr lang="ru-RU" dirty="0" smtClean="0"/>
                      <a:t>/21,6</a:t>
                    </a:r>
                    <a:endParaRPr lang="en-US" dirty="0"/>
                  </a:p>
                </c:rich>
              </c:tx>
              <c:showVal val="1"/>
            </c:dLbl>
            <c:dLbl>
              <c:idx val="2"/>
              <c:layout/>
              <c:tx>
                <c:rich>
                  <a:bodyPr/>
                  <a:lstStyle/>
                  <a:p>
                    <a:r>
                      <a:rPr lang="en-US" dirty="0" smtClean="0"/>
                      <a:t>54,75</a:t>
                    </a:r>
                    <a:r>
                      <a:rPr lang="ru-RU" dirty="0" smtClean="0"/>
                      <a:t>/9,5</a:t>
                    </a:r>
                    <a:endParaRPr lang="en-US" dirty="0"/>
                  </a:p>
                </c:rich>
              </c:tx>
              <c:showVal val="1"/>
            </c:dLbl>
            <c:dLbl>
              <c:idx val="3"/>
              <c:layout>
                <c:manualLayout>
                  <c:x val="1.9100024433223332E-2"/>
                  <c:y val="7.0175438596491333E-3"/>
                </c:manualLayout>
              </c:layout>
              <c:tx>
                <c:rich>
                  <a:bodyPr/>
                  <a:lstStyle/>
                  <a:p>
                    <a:r>
                      <a:rPr lang="en-US" dirty="0" smtClean="0"/>
                      <a:t>71,60</a:t>
                    </a:r>
                    <a:r>
                      <a:rPr lang="ru-RU" dirty="0" smtClean="0"/>
                      <a:t>/9,4</a:t>
                    </a:r>
                    <a:endParaRPr lang="en-US" dirty="0"/>
                  </a:p>
                </c:rich>
              </c:tx>
              <c:showVal val="1"/>
            </c:dLbl>
            <c:dLbl>
              <c:idx val="4"/>
              <c:layout>
                <c:manualLayout>
                  <c:x val="1.4692326487094858E-2"/>
                  <c:y val="7.0175438596491464E-3"/>
                </c:manualLayout>
              </c:layout>
              <c:tx>
                <c:rich>
                  <a:bodyPr/>
                  <a:lstStyle/>
                  <a:p>
                    <a:r>
                      <a:rPr lang="en-US" dirty="0" smtClean="0"/>
                      <a:t>63,92</a:t>
                    </a:r>
                    <a:r>
                      <a:rPr lang="ru-RU" dirty="0" smtClean="0"/>
                      <a:t>/6,2</a:t>
                    </a:r>
                    <a:endParaRPr lang="en-US" dirty="0"/>
                  </a:p>
                </c:rich>
              </c:tx>
              <c:showVal val="1"/>
            </c:dLbl>
            <c:dLbl>
              <c:idx val="5"/>
              <c:layout>
                <c:manualLayout>
                  <c:x val="1.9100024433223332E-2"/>
                  <c:y val="0"/>
                </c:manualLayout>
              </c:layout>
              <c:tx>
                <c:rich>
                  <a:bodyPr/>
                  <a:lstStyle/>
                  <a:p>
                    <a:r>
                      <a:rPr lang="en-US" dirty="0" smtClean="0"/>
                      <a:t>47,50</a:t>
                    </a:r>
                    <a:r>
                      <a:rPr lang="ru-RU" dirty="0" smtClean="0"/>
                      <a:t>/15,6</a:t>
                    </a:r>
                    <a:endParaRPr lang="en-US" dirty="0"/>
                  </a:p>
                </c:rich>
              </c:tx>
              <c:showVal val="1"/>
            </c:dLbl>
            <c:dLbl>
              <c:idx val="6"/>
              <c:layout>
                <c:manualLayout>
                  <c:x val="2.3507722379351705E-2"/>
                  <c:y val="-4.6783625730994153E-3"/>
                </c:manualLayout>
              </c:layout>
              <c:tx>
                <c:rich>
                  <a:bodyPr/>
                  <a:lstStyle/>
                  <a:p>
                    <a:r>
                      <a:rPr lang="en-US" dirty="0" smtClean="0"/>
                      <a:t>67,63</a:t>
                    </a:r>
                    <a:r>
                      <a:rPr lang="ru-RU" dirty="0" smtClean="0"/>
                      <a:t>/9,5</a:t>
                    </a:r>
                    <a:endParaRPr lang="en-US" dirty="0"/>
                  </a:p>
                </c:rich>
              </c:tx>
              <c:showVal val="1"/>
            </c:dLbl>
            <c:dLbl>
              <c:idx val="7"/>
              <c:layout/>
              <c:tx>
                <c:rich>
                  <a:bodyPr/>
                  <a:lstStyle/>
                  <a:p>
                    <a:r>
                      <a:rPr lang="en-US" dirty="0" smtClean="0"/>
                      <a:t>65,00</a:t>
                    </a:r>
                    <a:r>
                      <a:rPr lang="ru-RU" dirty="0" smtClean="0"/>
                      <a:t>/11,8</a:t>
                    </a:r>
                    <a:endParaRPr lang="en-US" dirty="0"/>
                  </a:p>
                </c:rich>
              </c:tx>
              <c:showVal val="1"/>
            </c:dLbl>
            <c:dLbl>
              <c:idx val="8"/>
              <c:layout>
                <c:manualLayout>
                  <c:x val="1.0284628540966383E-2"/>
                  <c:y val="2.3391812865497402E-3"/>
                </c:manualLayout>
              </c:layout>
              <c:tx>
                <c:rich>
                  <a:bodyPr/>
                  <a:lstStyle/>
                  <a:p>
                    <a:r>
                      <a:rPr lang="en-US" dirty="0" smtClean="0"/>
                      <a:t>61,</a:t>
                    </a:r>
                    <a:r>
                      <a:rPr lang="ru-RU" dirty="0" smtClean="0"/>
                      <a:t>3/8,3</a:t>
                    </a:r>
                    <a:endParaRPr lang="en-US" dirty="0"/>
                  </a:p>
                </c:rich>
              </c:tx>
              <c:showVal val="1"/>
            </c:dLbl>
            <c:dLbl>
              <c:idx val="9"/>
              <c:layout>
                <c:manualLayout>
                  <c:x val="-1.4692326487094798E-3"/>
                  <c:y val="-2.5730994152046785E-2"/>
                </c:manualLayout>
              </c:layout>
              <c:showVal val="1"/>
            </c:dLbl>
            <c:showVal val="1"/>
          </c:dLbls>
          <c:cat>
            <c:strRef>
              <c:f>Лист1!$H$3:$Q$3</c:f>
              <c:strCache>
                <c:ptCount val="10"/>
                <c:pt idx="0">
                  <c:v>МАОУ "СОШ № 28"</c:v>
                </c:pt>
                <c:pt idx="1">
                  <c:v>МАОУ "СОШ № 32" имени Г.А. Сборщикова </c:v>
                </c:pt>
                <c:pt idx="2">
                  <c:v>МБОУ "Гимназия № 11 им. С.П. Дягилева"</c:v>
                </c:pt>
                <c:pt idx="3">
                  <c:v>МБОУ "Гимназия № 17"</c:v>
                </c:pt>
                <c:pt idx="4">
                  <c:v>МБОУ "Лицей № 1"</c:v>
                </c:pt>
                <c:pt idx="5">
                  <c:v>МБОУ "СОШ № 6" г. Перми</c:v>
                </c:pt>
                <c:pt idx="6">
                  <c:v>МБОУ "СОШ № 2 </c:v>
                </c:pt>
                <c:pt idx="7">
                  <c:v>МОУ "СОШ № 21"</c:v>
                </c:pt>
                <c:pt idx="8">
                  <c:v>МОУ "СОШ №7"</c:v>
                </c:pt>
                <c:pt idx="9">
                  <c:v>г. Пермь</c:v>
                </c:pt>
              </c:strCache>
            </c:strRef>
          </c:cat>
          <c:val>
            <c:numRef>
              <c:f>Лист1!$H$5:$Q$5</c:f>
              <c:numCache>
                <c:formatCode>0.00</c:formatCode>
                <c:ptCount val="10"/>
                <c:pt idx="0">
                  <c:v>54.57142857142842</c:v>
                </c:pt>
                <c:pt idx="1">
                  <c:v>66.818181818181316</c:v>
                </c:pt>
                <c:pt idx="2">
                  <c:v>54.75</c:v>
                </c:pt>
                <c:pt idx="3">
                  <c:v>71.599999999999994</c:v>
                </c:pt>
                <c:pt idx="4">
                  <c:v>63.923076923076962</c:v>
                </c:pt>
                <c:pt idx="5">
                  <c:v>47.5</c:v>
                </c:pt>
                <c:pt idx="6">
                  <c:v>67.624999999999986</c:v>
                </c:pt>
                <c:pt idx="7">
                  <c:v>65</c:v>
                </c:pt>
                <c:pt idx="8">
                  <c:v>61</c:v>
                </c:pt>
                <c:pt idx="9">
                  <c:v>60.52</c:v>
                </c:pt>
              </c:numCache>
            </c:numRef>
          </c:val>
        </c:ser>
        <c:axId val="74952704"/>
        <c:axId val="74954240"/>
      </c:barChart>
      <c:catAx>
        <c:axId val="74952704"/>
        <c:scaling>
          <c:orientation val="minMax"/>
        </c:scaling>
        <c:axPos val="b"/>
        <c:tickLblPos val="nextTo"/>
        <c:crossAx val="74954240"/>
        <c:crosses val="autoZero"/>
        <c:auto val="1"/>
        <c:lblAlgn val="ctr"/>
        <c:lblOffset val="100"/>
      </c:catAx>
      <c:valAx>
        <c:axId val="74954240"/>
        <c:scaling>
          <c:orientation val="minMax"/>
        </c:scaling>
        <c:axPos val="l"/>
        <c:majorGridlines/>
        <c:numFmt formatCode="General" sourceLinked="1"/>
        <c:tickLblPos val="nextTo"/>
        <c:crossAx val="74952704"/>
        <c:crosses val="autoZero"/>
        <c:crossBetween val="between"/>
      </c:valAx>
    </c:plotArea>
    <c:legend>
      <c:legendPos val="r"/>
      <c:layout>
        <c:manualLayout>
          <c:xMode val="edge"/>
          <c:yMode val="edge"/>
          <c:x val="0.93834000773718762"/>
          <c:y val="0.46031772344246563"/>
          <c:w val="5.3363339614399319E-2"/>
          <c:h val="8.177335727770868E-2"/>
        </c:manualLayout>
      </c:layout>
    </c:legend>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83C574-A2AD-4C9D-B772-7E4C3FF7AF4B}"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ru-RU"/>
        </a:p>
      </dgm:t>
    </dgm:pt>
    <dgm:pt modelId="{EC9E336B-362E-49A2-AAB6-096EC5C3F02C}">
      <dgm:prSet phldrT="[Текст]"/>
      <dgm:spPr/>
      <dgm:t>
        <a:bodyPr/>
        <a:lstStyle/>
        <a:p>
          <a:r>
            <a:rPr lang="ru-RU" dirty="0" smtClean="0"/>
            <a:t>Средний балл по обязательным предметам ЕГЭ в 11 классах</a:t>
          </a:r>
          <a:endParaRPr lang="ru-RU" dirty="0"/>
        </a:p>
      </dgm:t>
    </dgm:pt>
    <dgm:pt modelId="{EE0ACD89-F3F7-4CE1-837A-AE4BD340A7F9}" type="parTrans" cxnId="{6B6981E4-EC2E-4F3E-B3C5-AEDD4E2F296D}">
      <dgm:prSet/>
      <dgm:spPr/>
      <dgm:t>
        <a:bodyPr/>
        <a:lstStyle/>
        <a:p>
          <a:endParaRPr lang="ru-RU"/>
        </a:p>
      </dgm:t>
    </dgm:pt>
    <dgm:pt modelId="{0E79C99E-7FB7-43FC-B45A-2126B231B52A}" type="sibTrans" cxnId="{6B6981E4-EC2E-4F3E-B3C5-AEDD4E2F296D}">
      <dgm:prSet/>
      <dgm:spPr/>
      <dgm:t>
        <a:bodyPr/>
        <a:lstStyle/>
        <a:p>
          <a:endParaRPr lang="ru-RU"/>
        </a:p>
      </dgm:t>
    </dgm:pt>
    <dgm:pt modelId="{4F5518A6-F474-48DF-A45C-4BFAE1D5B314}">
      <dgm:prSet/>
      <dgm:spPr/>
      <dgm:t>
        <a:bodyPr/>
        <a:lstStyle/>
        <a:p>
          <a:r>
            <a:rPr lang="ru-RU" dirty="0" smtClean="0"/>
            <a:t>Средний балл по обязательным предметам государственной (итоговой) аттестации 9 классов</a:t>
          </a:r>
          <a:endParaRPr lang="ru-RU" dirty="0"/>
        </a:p>
      </dgm:t>
    </dgm:pt>
    <dgm:pt modelId="{43EC3973-DE25-4647-AA1A-02FB10EC9C4F}" type="parTrans" cxnId="{0D4348DC-A463-4E3D-9A12-A814FC0F5630}">
      <dgm:prSet/>
      <dgm:spPr/>
      <dgm:t>
        <a:bodyPr/>
        <a:lstStyle/>
        <a:p>
          <a:endParaRPr lang="ru-RU"/>
        </a:p>
      </dgm:t>
    </dgm:pt>
    <dgm:pt modelId="{D718C1A5-9562-4C40-87DE-F8D1A205971D}" type="sibTrans" cxnId="{0D4348DC-A463-4E3D-9A12-A814FC0F5630}">
      <dgm:prSet/>
      <dgm:spPr/>
      <dgm:t>
        <a:bodyPr/>
        <a:lstStyle/>
        <a:p>
          <a:endParaRPr lang="ru-RU"/>
        </a:p>
      </dgm:t>
    </dgm:pt>
    <dgm:pt modelId="{A0571D22-4B9E-45E4-900A-7E05AF915ABD}">
      <dgm:prSet/>
      <dgm:spPr/>
      <dgm:t>
        <a:bodyPr/>
        <a:lstStyle/>
        <a:p>
          <a:r>
            <a:rPr lang="ru-RU" dirty="0" smtClean="0"/>
            <a:t>Средний балл по мониторинговым обследованиям учащихся 4 классов</a:t>
          </a:r>
          <a:endParaRPr lang="ru-RU" dirty="0"/>
        </a:p>
      </dgm:t>
    </dgm:pt>
    <dgm:pt modelId="{08ACD983-6313-43A4-ADB5-3FB22E0750E2}" type="parTrans" cxnId="{4BEC1196-B7EA-40B3-A523-81F79BCB63EE}">
      <dgm:prSet/>
      <dgm:spPr/>
      <dgm:t>
        <a:bodyPr/>
        <a:lstStyle/>
        <a:p>
          <a:endParaRPr lang="ru-RU"/>
        </a:p>
      </dgm:t>
    </dgm:pt>
    <dgm:pt modelId="{ED41CD8A-A232-4CE5-A14E-2C797A4D697B}" type="sibTrans" cxnId="{4BEC1196-B7EA-40B3-A523-81F79BCB63EE}">
      <dgm:prSet/>
      <dgm:spPr/>
      <dgm:t>
        <a:bodyPr/>
        <a:lstStyle/>
        <a:p>
          <a:endParaRPr lang="ru-RU"/>
        </a:p>
      </dgm:t>
    </dgm:pt>
    <dgm:pt modelId="{A9B36BC8-50FB-4BD3-A5BF-47D99D46AC42}">
      <dgm:prSet/>
      <dgm:spPr/>
      <dgm:t>
        <a:bodyPr/>
        <a:lstStyle/>
        <a:p>
          <a:r>
            <a:rPr lang="ru-RU" dirty="0" smtClean="0"/>
            <a:t>Доля учащихся, получивших на ЕГЭ в 11 классах 225 баллов</a:t>
          </a:r>
          <a:endParaRPr lang="ru-RU" dirty="0"/>
        </a:p>
      </dgm:t>
    </dgm:pt>
    <dgm:pt modelId="{561FEDC1-B093-42C1-A5BC-0BB2ED87C472}" type="parTrans" cxnId="{9A11CAF6-0592-407D-A9B7-39828E06D698}">
      <dgm:prSet/>
      <dgm:spPr/>
      <dgm:t>
        <a:bodyPr/>
        <a:lstStyle/>
        <a:p>
          <a:endParaRPr lang="ru-RU"/>
        </a:p>
      </dgm:t>
    </dgm:pt>
    <dgm:pt modelId="{A993ED7F-200E-464D-A020-E3955FAC11BC}" type="sibTrans" cxnId="{9A11CAF6-0592-407D-A9B7-39828E06D698}">
      <dgm:prSet/>
      <dgm:spPr/>
      <dgm:t>
        <a:bodyPr/>
        <a:lstStyle/>
        <a:p>
          <a:endParaRPr lang="ru-RU"/>
        </a:p>
      </dgm:t>
    </dgm:pt>
    <dgm:pt modelId="{F1DB7035-4359-4197-A747-002BEB169FBF}">
      <dgm:prSet/>
      <dgm:spPr/>
      <dgm:t>
        <a:bodyPr/>
        <a:lstStyle/>
        <a:p>
          <a:r>
            <a:rPr lang="ru-RU" b="0" dirty="0" smtClean="0"/>
            <a:t>Средний балл ЕГЭ по предметам по выбору в 11 классах</a:t>
          </a:r>
          <a:endParaRPr lang="ru-RU" b="0" dirty="0"/>
        </a:p>
      </dgm:t>
    </dgm:pt>
    <dgm:pt modelId="{FC4FC566-345E-43B6-A0D7-D53C127EDA2A}" type="parTrans" cxnId="{DB4ABFF9-E3C4-4867-92E2-F71DD59B8238}">
      <dgm:prSet/>
      <dgm:spPr/>
      <dgm:t>
        <a:bodyPr/>
        <a:lstStyle/>
        <a:p>
          <a:endParaRPr lang="ru-RU"/>
        </a:p>
      </dgm:t>
    </dgm:pt>
    <dgm:pt modelId="{FCBF161F-1FD6-440C-8DF1-6BCBD989BAB8}" type="sibTrans" cxnId="{DB4ABFF9-E3C4-4867-92E2-F71DD59B8238}">
      <dgm:prSet/>
      <dgm:spPr/>
      <dgm:t>
        <a:bodyPr/>
        <a:lstStyle/>
        <a:p>
          <a:endParaRPr lang="ru-RU"/>
        </a:p>
      </dgm:t>
    </dgm:pt>
    <dgm:pt modelId="{11828A2E-9C26-41E2-B4B3-1BD9F7452D7A}" type="pres">
      <dgm:prSet presAssocID="{0083C574-A2AD-4C9D-B772-7E4C3FF7AF4B}" presName="linear" presStyleCnt="0">
        <dgm:presLayoutVars>
          <dgm:animLvl val="lvl"/>
          <dgm:resizeHandles val="exact"/>
        </dgm:presLayoutVars>
      </dgm:prSet>
      <dgm:spPr/>
      <dgm:t>
        <a:bodyPr/>
        <a:lstStyle/>
        <a:p>
          <a:endParaRPr lang="ru-RU"/>
        </a:p>
      </dgm:t>
    </dgm:pt>
    <dgm:pt modelId="{C59F93FA-2480-4C31-A685-C745C8A8A041}" type="pres">
      <dgm:prSet presAssocID="{EC9E336B-362E-49A2-AAB6-096EC5C3F02C}" presName="parentText" presStyleLbl="node1" presStyleIdx="0" presStyleCnt="5">
        <dgm:presLayoutVars>
          <dgm:chMax val="0"/>
          <dgm:bulletEnabled val="1"/>
        </dgm:presLayoutVars>
      </dgm:prSet>
      <dgm:spPr/>
      <dgm:t>
        <a:bodyPr/>
        <a:lstStyle/>
        <a:p>
          <a:endParaRPr lang="ru-RU"/>
        </a:p>
      </dgm:t>
    </dgm:pt>
    <dgm:pt modelId="{3636C917-600F-4A88-B90D-37695E6A44B1}" type="pres">
      <dgm:prSet presAssocID="{0E79C99E-7FB7-43FC-B45A-2126B231B52A}" presName="spacer" presStyleCnt="0"/>
      <dgm:spPr/>
    </dgm:pt>
    <dgm:pt modelId="{AA8CB171-9858-459F-B317-A2B66F5BC796}" type="pres">
      <dgm:prSet presAssocID="{4F5518A6-F474-48DF-A45C-4BFAE1D5B314}" presName="parentText" presStyleLbl="node1" presStyleIdx="1" presStyleCnt="5">
        <dgm:presLayoutVars>
          <dgm:chMax val="0"/>
          <dgm:bulletEnabled val="1"/>
        </dgm:presLayoutVars>
      </dgm:prSet>
      <dgm:spPr/>
      <dgm:t>
        <a:bodyPr/>
        <a:lstStyle/>
        <a:p>
          <a:endParaRPr lang="ru-RU"/>
        </a:p>
      </dgm:t>
    </dgm:pt>
    <dgm:pt modelId="{CAB21357-A8A2-4614-BBA6-5B20707A90C0}" type="pres">
      <dgm:prSet presAssocID="{D718C1A5-9562-4C40-87DE-F8D1A205971D}" presName="spacer" presStyleCnt="0"/>
      <dgm:spPr/>
    </dgm:pt>
    <dgm:pt modelId="{DA2A9556-D18B-46C3-BEDB-0ACA41208C07}" type="pres">
      <dgm:prSet presAssocID="{A0571D22-4B9E-45E4-900A-7E05AF915ABD}" presName="parentText" presStyleLbl="node1" presStyleIdx="2" presStyleCnt="5">
        <dgm:presLayoutVars>
          <dgm:chMax val="0"/>
          <dgm:bulletEnabled val="1"/>
        </dgm:presLayoutVars>
      </dgm:prSet>
      <dgm:spPr/>
      <dgm:t>
        <a:bodyPr/>
        <a:lstStyle/>
        <a:p>
          <a:endParaRPr lang="ru-RU"/>
        </a:p>
      </dgm:t>
    </dgm:pt>
    <dgm:pt modelId="{B7895F74-0EE9-4D13-8FF2-6CF75C3BE0AF}" type="pres">
      <dgm:prSet presAssocID="{ED41CD8A-A232-4CE5-A14E-2C797A4D697B}" presName="spacer" presStyleCnt="0"/>
      <dgm:spPr/>
    </dgm:pt>
    <dgm:pt modelId="{416F9D2B-BC5B-478E-806D-BC71CB504D97}" type="pres">
      <dgm:prSet presAssocID="{A9B36BC8-50FB-4BD3-A5BF-47D99D46AC42}" presName="parentText" presStyleLbl="node1" presStyleIdx="3" presStyleCnt="5">
        <dgm:presLayoutVars>
          <dgm:chMax val="0"/>
          <dgm:bulletEnabled val="1"/>
        </dgm:presLayoutVars>
      </dgm:prSet>
      <dgm:spPr/>
      <dgm:t>
        <a:bodyPr/>
        <a:lstStyle/>
        <a:p>
          <a:endParaRPr lang="ru-RU"/>
        </a:p>
      </dgm:t>
    </dgm:pt>
    <dgm:pt modelId="{BDB162E1-A84B-4DC3-A6DE-FDB5E7C26BDE}" type="pres">
      <dgm:prSet presAssocID="{A993ED7F-200E-464D-A020-E3955FAC11BC}" presName="spacer" presStyleCnt="0"/>
      <dgm:spPr/>
    </dgm:pt>
    <dgm:pt modelId="{5C26AFBD-2AD4-4A09-A3E1-0E57EE1F6F6C}" type="pres">
      <dgm:prSet presAssocID="{F1DB7035-4359-4197-A747-002BEB169FBF}" presName="parentText" presStyleLbl="node1" presStyleIdx="4" presStyleCnt="5">
        <dgm:presLayoutVars>
          <dgm:chMax val="0"/>
          <dgm:bulletEnabled val="1"/>
        </dgm:presLayoutVars>
      </dgm:prSet>
      <dgm:spPr/>
      <dgm:t>
        <a:bodyPr/>
        <a:lstStyle/>
        <a:p>
          <a:endParaRPr lang="ru-RU"/>
        </a:p>
      </dgm:t>
    </dgm:pt>
  </dgm:ptLst>
  <dgm:cxnLst>
    <dgm:cxn modelId="{F5D5EF42-EA67-4D3D-B574-94DF29BEB1A8}" type="presOf" srcId="{EC9E336B-362E-49A2-AAB6-096EC5C3F02C}" destId="{C59F93FA-2480-4C31-A685-C745C8A8A041}" srcOrd="0" destOrd="0" presId="urn:microsoft.com/office/officeart/2005/8/layout/vList2"/>
    <dgm:cxn modelId="{4BEC1196-B7EA-40B3-A523-81F79BCB63EE}" srcId="{0083C574-A2AD-4C9D-B772-7E4C3FF7AF4B}" destId="{A0571D22-4B9E-45E4-900A-7E05AF915ABD}" srcOrd="2" destOrd="0" parTransId="{08ACD983-6313-43A4-ADB5-3FB22E0750E2}" sibTransId="{ED41CD8A-A232-4CE5-A14E-2C797A4D697B}"/>
    <dgm:cxn modelId="{6B6981E4-EC2E-4F3E-B3C5-AEDD4E2F296D}" srcId="{0083C574-A2AD-4C9D-B772-7E4C3FF7AF4B}" destId="{EC9E336B-362E-49A2-AAB6-096EC5C3F02C}" srcOrd="0" destOrd="0" parTransId="{EE0ACD89-F3F7-4CE1-837A-AE4BD340A7F9}" sibTransId="{0E79C99E-7FB7-43FC-B45A-2126B231B52A}"/>
    <dgm:cxn modelId="{0D4348DC-A463-4E3D-9A12-A814FC0F5630}" srcId="{0083C574-A2AD-4C9D-B772-7E4C3FF7AF4B}" destId="{4F5518A6-F474-48DF-A45C-4BFAE1D5B314}" srcOrd="1" destOrd="0" parTransId="{43EC3973-DE25-4647-AA1A-02FB10EC9C4F}" sibTransId="{D718C1A5-9562-4C40-87DE-F8D1A205971D}"/>
    <dgm:cxn modelId="{9A11CAF6-0592-407D-A9B7-39828E06D698}" srcId="{0083C574-A2AD-4C9D-B772-7E4C3FF7AF4B}" destId="{A9B36BC8-50FB-4BD3-A5BF-47D99D46AC42}" srcOrd="3" destOrd="0" parTransId="{561FEDC1-B093-42C1-A5BC-0BB2ED87C472}" sibTransId="{A993ED7F-200E-464D-A020-E3955FAC11BC}"/>
    <dgm:cxn modelId="{1EE6F22A-03C8-4D18-948C-217054E00F73}" type="presOf" srcId="{A9B36BC8-50FB-4BD3-A5BF-47D99D46AC42}" destId="{416F9D2B-BC5B-478E-806D-BC71CB504D97}" srcOrd="0" destOrd="0" presId="urn:microsoft.com/office/officeart/2005/8/layout/vList2"/>
    <dgm:cxn modelId="{43ECF219-0DBB-4EC1-AB43-D888A7862B9D}" type="presOf" srcId="{F1DB7035-4359-4197-A747-002BEB169FBF}" destId="{5C26AFBD-2AD4-4A09-A3E1-0E57EE1F6F6C}" srcOrd="0" destOrd="0" presId="urn:microsoft.com/office/officeart/2005/8/layout/vList2"/>
    <dgm:cxn modelId="{DB4ABFF9-E3C4-4867-92E2-F71DD59B8238}" srcId="{0083C574-A2AD-4C9D-B772-7E4C3FF7AF4B}" destId="{F1DB7035-4359-4197-A747-002BEB169FBF}" srcOrd="4" destOrd="0" parTransId="{FC4FC566-345E-43B6-A0D7-D53C127EDA2A}" sibTransId="{FCBF161F-1FD6-440C-8DF1-6BCBD989BAB8}"/>
    <dgm:cxn modelId="{3BA209A1-CCFC-4CF1-8BB7-A4EA8ADFD9D5}" type="presOf" srcId="{4F5518A6-F474-48DF-A45C-4BFAE1D5B314}" destId="{AA8CB171-9858-459F-B317-A2B66F5BC796}" srcOrd="0" destOrd="0" presId="urn:microsoft.com/office/officeart/2005/8/layout/vList2"/>
    <dgm:cxn modelId="{B91BE505-3AFE-4201-8CEC-5EFCB484DCD7}" type="presOf" srcId="{0083C574-A2AD-4C9D-B772-7E4C3FF7AF4B}" destId="{11828A2E-9C26-41E2-B4B3-1BD9F7452D7A}" srcOrd="0" destOrd="0" presId="urn:microsoft.com/office/officeart/2005/8/layout/vList2"/>
    <dgm:cxn modelId="{71999936-0BF1-4ABE-AAED-C095F23CF0D0}" type="presOf" srcId="{A0571D22-4B9E-45E4-900A-7E05AF915ABD}" destId="{DA2A9556-D18B-46C3-BEDB-0ACA41208C07}" srcOrd="0" destOrd="0" presId="urn:microsoft.com/office/officeart/2005/8/layout/vList2"/>
    <dgm:cxn modelId="{9D762B6A-EAF0-42AC-A9A3-726A9FC76F3A}" type="presParOf" srcId="{11828A2E-9C26-41E2-B4B3-1BD9F7452D7A}" destId="{C59F93FA-2480-4C31-A685-C745C8A8A041}" srcOrd="0" destOrd="0" presId="urn:microsoft.com/office/officeart/2005/8/layout/vList2"/>
    <dgm:cxn modelId="{12333693-2CE4-4277-AA2A-344390D5395E}" type="presParOf" srcId="{11828A2E-9C26-41E2-B4B3-1BD9F7452D7A}" destId="{3636C917-600F-4A88-B90D-37695E6A44B1}" srcOrd="1" destOrd="0" presId="urn:microsoft.com/office/officeart/2005/8/layout/vList2"/>
    <dgm:cxn modelId="{6B97C50E-9C73-4C10-82C4-9F61E0086D33}" type="presParOf" srcId="{11828A2E-9C26-41E2-B4B3-1BD9F7452D7A}" destId="{AA8CB171-9858-459F-B317-A2B66F5BC796}" srcOrd="2" destOrd="0" presId="urn:microsoft.com/office/officeart/2005/8/layout/vList2"/>
    <dgm:cxn modelId="{9BE9E392-D06E-4EA5-B9A3-B125D48598CC}" type="presParOf" srcId="{11828A2E-9C26-41E2-B4B3-1BD9F7452D7A}" destId="{CAB21357-A8A2-4614-BBA6-5B20707A90C0}" srcOrd="3" destOrd="0" presId="urn:microsoft.com/office/officeart/2005/8/layout/vList2"/>
    <dgm:cxn modelId="{CCCAAD14-D707-4D31-860B-B1FD8423E299}" type="presParOf" srcId="{11828A2E-9C26-41E2-B4B3-1BD9F7452D7A}" destId="{DA2A9556-D18B-46C3-BEDB-0ACA41208C07}" srcOrd="4" destOrd="0" presId="urn:microsoft.com/office/officeart/2005/8/layout/vList2"/>
    <dgm:cxn modelId="{A759B3F1-1574-417C-914A-A720F9AB6E8B}" type="presParOf" srcId="{11828A2E-9C26-41E2-B4B3-1BD9F7452D7A}" destId="{B7895F74-0EE9-4D13-8FF2-6CF75C3BE0AF}" srcOrd="5" destOrd="0" presId="urn:microsoft.com/office/officeart/2005/8/layout/vList2"/>
    <dgm:cxn modelId="{B57A09D2-9592-442D-9C76-5320D39A46CF}" type="presParOf" srcId="{11828A2E-9C26-41E2-B4B3-1BD9F7452D7A}" destId="{416F9D2B-BC5B-478E-806D-BC71CB504D97}" srcOrd="6" destOrd="0" presId="urn:microsoft.com/office/officeart/2005/8/layout/vList2"/>
    <dgm:cxn modelId="{315EA060-0211-445A-9F15-547C20E811AE}" type="presParOf" srcId="{11828A2E-9C26-41E2-B4B3-1BD9F7452D7A}" destId="{BDB162E1-A84B-4DC3-A6DE-FDB5E7C26BDE}" srcOrd="7" destOrd="0" presId="urn:microsoft.com/office/officeart/2005/8/layout/vList2"/>
    <dgm:cxn modelId="{5CED79C5-EA4C-40AC-9B66-5040F3E41B26}" type="presParOf" srcId="{11828A2E-9C26-41E2-B4B3-1BD9F7452D7A}" destId="{5C26AFBD-2AD4-4A09-A3E1-0E57EE1F6F6C}" srcOrd="8"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0083C574-A2AD-4C9D-B772-7E4C3FF7AF4B}"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ru-RU"/>
        </a:p>
      </dgm:t>
    </dgm:pt>
    <dgm:pt modelId="{EC9E336B-362E-49A2-AAB6-096EC5C3F02C}">
      <dgm:prSet phldrT="[Текст]"/>
      <dgm:spPr/>
      <dgm:t>
        <a:bodyPr/>
        <a:lstStyle/>
        <a:p>
          <a:r>
            <a:rPr lang="ru-RU" dirty="0" smtClean="0"/>
            <a:t>Участие обучающихся во всероссийских турах предметных олимпиад (муниципальный, региональный, российский уровень)</a:t>
          </a:r>
          <a:endParaRPr lang="ru-RU" dirty="0"/>
        </a:p>
      </dgm:t>
    </dgm:pt>
    <dgm:pt modelId="{EE0ACD89-F3F7-4CE1-837A-AE4BD340A7F9}" type="parTrans" cxnId="{6B6981E4-EC2E-4F3E-B3C5-AEDD4E2F296D}">
      <dgm:prSet/>
      <dgm:spPr/>
      <dgm:t>
        <a:bodyPr/>
        <a:lstStyle/>
        <a:p>
          <a:endParaRPr lang="ru-RU"/>
        </a:p>
      </dgm:t>
    </dgm:pt>
    <dgm:pt modelId="{0E79C99E-7FB7-43FC-B45A-2126B231B52A}" type="sibTrans" cxnId="{6B6981E4-EC2E-4F3E-B3C5-AEDD4E2F296D}">
      <dgm:prSet/>
      <dgm:spPr/>
      <dgm:t>
        <a:bodyPr/>
        <a:lstStyle/>
        <a:p>
          <a:endParaRPr lang="ru-RU"/>
        </a:p>
      </dgm:t>
    </dgm:pt>
    <dgm:pt modelId="{FA4E52FB-4ACE-4A02-AF60-BABBCDDC1631}">
      <dgm:prSet/>
      <dgm:spPr/>
      <dgm:t>
        <a:bodyPr/>
        <a:lstStyle/>
        <a:p>
          <a:r>
            <a:rPr lang="ru-RU" dirty="0" smtClean="0"/>
            <a:t>Международные сертификаты</a:t>
          </a:r>
          <a:endParaRPr lang="ru-RU" dirty="0"/>
        </a:p>
      </dgm:t>
    </dgm:pt>
    <dgm:pt modelId="{478C1289-BA0F-43A9-A907-44BF83B2F4FB}" type="parTrans" cxnId="{589B3C59-825A-4F3B-8ED2-08BD1F413A9A}">
      <dgm:prSet/>
      <dgm:spPr/>
      <dgm:t>
        <a:bodyPr/>
        <a:lstStyle/>
        <a:p>
          <a:endParaRPr lang="ru-RU"/>
        </a:p>
      </dgm:t>
    </dgm:pt>
    <dgm:pt modelId="{D8270BB0-C5B8-4F71-928E-F6661086E201}" type="sibTrans" cxnId="{589B3C59-825A-4F3B-8ED2-08BD1F413A9A}">
      <dgm:prSet/>
      <dgm:spPr/>
      <dgm:t>
        <a:bodyPr/>
        <a:lstStyle/>
        <a:p>
          <a:endParaRPr lang="ru-RU"/>
        </a:p>
      </dgm:t>
    </dgm:pt>
    <dgm:pt modelId="{39650566-8FF6-4B1F-AE6C-044BA7A11B3E}">
      <dgm:prSet/>
      <dgm:spPr/>
      <dgm:t>
        <a:bodyPr/>
        <a:lstStyle/>
        <a:p>
          <a:r>
            <a:rPr lang="ru-RU" dirty="0" smtClean="0"/>
            <a:t>Участие учащихся  в мониторинге </a:t>
          </a:r>
          <a:r>
            <a:rPr lang="ru-RU" dirty="0" err="1" smtClean="0"/>
            <a:t>метапредметных</a:t>
          </a:r>
          <a:r>
            <a:rPr lang="ru-RU" dirty="0" smtClean="0"/>
            <a:t> результатов обучения</a:t>
          </a:r>
          <a:endParaRPr lang="ru-RU" dirty="0"/>
        </a:p>
      </dgm:t>
    </dgm:pt>
    <dgm:pt modelId="{EC0F9C67-0778-41AB-B3EE-5A5B9E887E11}" type="parTrans" cxnId="{DE46208C-94D5-43EF-AD87-0C6DCC4A0FE3}">
      <dgm:prSet/>
      <dgm:spPr/>
      <dgm:t>
        <a:bodyPr/>
        <a:lstStyle/>
        <a:p>
          <a:endParaRPr lang="ru-RU"/>
        </a:p>
      </dgm:t>
    </dgm:pt>
    <dgm:pt modelId="{5FCB90BF-70E5-42D8-9AF8-9D33F8726FC8}" type="sibTrans" cxnId="{DE46208C-94D5-43EF-AD87-0C6DCC4A0FE3}">
      <dgm:prSet/>
      <dgm:spPr/>
      <dgm:t>
        <a:bodyPr/>
        <a:lstStyle/>
        <a:p>
          <a:endParaRPr lang="ru-RU"/>
        </a:p>
      </dgm:t>
    </dgm:pt>
    <dgm:pt modelId="{9CC521A9-A261-4FB4-9D76-BA7C5340A489}">
      <dgm:prSet/>
      <dgm:spPr/>
      <dgm:t>
        <a:bodyPr/>
        <a:lstStyle/>
        <a:p>
          <a:r>
            <a:rPr lang="ru-RU" dirty="0" smtClean="0"/>
            <a:t>Доля учащихся, совершивших правонарушения, преступления, общественно-опасные деяния</a:t>
          </a:r>
          <a:endParaRPr lang="ru-RU" dirty="0"/>
        </a:p>
      </dgm:t>
    </dgm:pt>
    <dgm:pt modelId="{BCE20654-101E-4993-9DF9-409B2B980974}" type="parTrans" cxnId="{9E77E3DF-E9DD-4929-8FC6-81223CB706F5}">
      <dgm:prSet/>
      <dgm:spPr/>
      <dgm:t>
        <a:bodyPr/>
        <a:lstStyle/>
        <a:p>
          <a:endParaRPr lang="ru-RU"/>
        </a:p>
      </dgm:t>
    </dgm:pt>
    <dgm:pt modelId="{B543AE3C-FC5B-4723-8B81-12094715DC61}" type="sibTrans" cxnId="{9E77E3DF-E9DD-4929-8FC6-81223CB706F5}">
      <dgm:prSet/>
      <dgm:spPr/>
      <dgm:t>
        <a:bodyPr/>
        <a:lstStyle/>
        <a:p>
          <a:endParaRPr lang="ru-RU"/>
        </a:p>
      </dgm:t>
    </dgm:pt>
    <dgm:pt modelId="{11828A2E-9C26-41E2-B4B3-1BD9F7452D7A}" type="pres">
      <dgm:prSet presAssocID="{0083C574-A2AD-4C9D-B772-7E4C3FF7AF4B}" presName="linear" presStyleCnt="0">
        <dgm:presLayoutVars>
          <dgm:animLvl val="lvl"/>
          <dgm:resizeHandles val="exact"/>
        </dgm:presLayoutVars>
      </dgm:prSet>
      <dgm:spPr/>
      <dgm:t>
        <a:bodyPr/>
        <a:lstStyle/>
        <a:p>
          <a:endParaRPr lang="ru-RU"/>
        </a:p>
      </dgm:t>
    </dgm:pt>
    <dgm:pt modelId="{C59F93FA-2480-4C31-A685-C745C8A8A041}" type="pres">
      <dgm:prSet presAssocID="{EC9E336B-362E-49A2-AAB6-096EC5C3F02C}" presName="parentText" presStyleLbl="node1" presStyleIdx="0" presStyleCnt="4" custScaleY="131883" custLinFactY="-9726" custLinFactNeighborY="-100000">
        <dgm:presLayoutVars>
          <dgm:chMax val="0"/>
          <dgm:bulletEnabled val="1"/>
        </dgm:presLayoutVars>
      </dgm:prSet>
      <dgm:spPr/>
      <dgm:t>
        <a:bodyPr/>
        <a:lstStyle/>
        <a:p>
          <a:endParaRPr lang="ru-RU"/>
        </a:p>
      </dgm:t>
    </dgm:pt>
    <dgm:pt modelId="{3636C917-600F-4A88-B90D-37695E6A44B1}" type="pres">
      <dgm:prSet presAssocID="{0E79C99E-7FB7-43FC-B45A-2126B231B52A}" presName="spacer" presStyleCnt="0"/>
      <dgm:spPr/>
    </dgm:pt>
    <dgm:pt modelId="{00DA072F-723B-4E62-83E5-8365D6D692E3}" type="pres">
      <dgm:prSet presAssocID="{FA4E52FB-4ACE-4A02-AF60-BABBCDDC1631}" presName="parentText" presStyleLbl="node1" presStyleIdx="1" presStyleCnt="4">
        <dgm:presLayoutVars>
          <dgm:chMax val="0"/>
          <dgm:bulletEnabled val="1"/>
        </dgm:presLayoutVars>
      </dgm:prSet>
      <dgm:spPr/>
      <dgm:t>
        <a:bodyPr/>
        <a:lstStyle/>
        <a:p>
          <a:endParaRPr lang="ru-RU"/>
        </a:p>
      </dgm:t>
    </dgm:pt>
    <dgm:pt modelId="{8F88A15F-883E-4C2D-A62D-3ED649069D1F}" type="pres">
      <dgm:prSet presAssocID="{D8270BB0-C5B8-4F71-928E-F6661086E201}" presName="spacer" presStyleCnt="0"/>
      <dgm:spPr/>
    </dgm:pt>
    <dgm:pt modelId="{006CA267-E10A-4DE1-9391-2817B98B22E4}" type="pres">
      <dgm:prSet presAssocID="{39650566-8FF6-4B1F-AE6C-044BA7A11B3E}" presName="parentText" presStyleLbl="node1" presStyleIdx="2" presStyleCnt="4" custScaleY="130393">
        <dgm:presLayoutVars>
          <dgm:chMax val="0"/>
          <dgm:bulletEnabled val="1"/>
        </dgm:presLayoutVars>
      </dgm:prSet>
      <dgm:spPr/>
      <dgm:t>
        <a:bodyPr/>
        <a:lstStyle/>
        <a:p>
          <a:endParaRPr lang="ru-RU"/>
        </a:p>
      </dgm:t>
    </dgm:pt>
    <dgm:pt modelId="{C3C712EC-97C4-46BC-B1ED-2EE488560C48}" type="pres">
      <dgm:prSet presAssocID="{5FCB90BF-70E5-42D8-9AF8-9D33F8726FC8}" presName="spacer" presStyleCnt="0"/>
      <dgm:spPr/>
    </dgm:pt>
    <dgm:pt modelId="{65968E67-3BD0-4DF5-AB63-A9E086FAD0DB}" type="pres">
      <dgm:prSet presAssocID="{9CC521A9-A261-4FB4-9D76-BA7C5340A489}" presName="parentText" presStyleLbl="node1" presStyleIdx="3" presStyleCnt="4">
        <dgm:presLayoutVars>
          <dgm:chMax val="0"/>
          <dgm:bulletEnabled val="1"/>
        </dgm:presLayoutVars>
      </dgm:prSet>
      <dgm:spPr/>
      <dgm:t>
        <a:bodyPr/>
        <a:lstStyle/>
        <a:p>
          <a:endParaRPr lang="ru-RU"/>
        </a:p>
      </dgm:t>
    </dgm:pt>
  </dgm:ptLst>
  <dgm:cxnLst>
    <dgm:cxn modelId="{727348F9-8D9D-444A-84B2-7ADD7EF7CA4E}" type="presOf" srcId="{0083C574-A2AD-4C9D-B772-7E4C3FF7AF4B}" destId="{11828A2E-9C26-41E2-B4B3-1BD9F7452D7A}" srcOrd="0" destOrd="0" presId="urn:microsoft.com/office/officeart/2005/8/layout/vList2"/>
    <dgm:cxn modelId="{DE46208C-94D5-43EF-AD87-0C6DCC4A0FE3}" srcId="{0083C574-A2AD-4C9D-B772-7E4C3FF7AF4B}" destId="{39650566-8FF6-4B1F-AE6C-044BA7A11B3E}" srcOrd="2" destOrd="0" parTransId="{EC0F9C67-0778-41AB-B3EE-5A5B9E887E11}" sibTransId="{5FCB90BF-70E5-42D8-9AF8-9D33F8726FC8}"/>
    <dgm:cxn modelId="{9E77E3DF-E9DD-4929-8FC6-81223CB706F5}" srcId="{0083C574-A2AD-4C9D-B772-7E4C3FF7AF4B}" destId="{9CC521A9-A261-4FB4-9D76-BA7C5340A489}" srcOrd="3" destOrd="0" parTransId="{BCE20654-101E-4993-9DF9-409B2B980974}" sibTransId="{B543AE3C-FC5B-4723-8B81-12094715DC61}"/>
    <dgm:cxn modelId="{C589B6F7-FB06-4147-8619-3B70B3163A4C}" type="presOf" srcId="{9CC521A9-A261-4FB4-9D76-BA7C5340A489}" destId="{65968E67-3BD0-4DF5-AB63-A9E086FAD0DB}" srcOrd="0" destOrd="0" presId="urn:microsoft.com/office/officeart/2005/8/layout/vList2"/>
    <dgm:cxn modelId="{07A64EA2-40FB-439E-8871-FF334B6686E7}" type="presOf" srcId="{39650566-8FF6-4B1F-AE6C-044BA7A11B3E}" destId="{006CA267-E10A-4DE1-9391-2817B98B22E4}" srcOrd="0" destOrd="0" presId="urn:microsoft.com/office/officeart/2005/8/layout/vList2"/>
    <dgm:cxn modelId="{6B6981E4-EC2E-4F3E-B3C5-AEDD4E2F296D}" srcId="{0083C574-A2AD-4C9D-B772-7E4C3FF7AF4B}" destId="{EC9E336B-362E-49A2-AAB6-096EC5C3F02C}" srcOrd="0" destOrd="0" parTransId="{EE0ACD89-F3F7-4CE1-837A-AE4BD340A7F9}" sibTransId="{0E79C99E-7FB7-43FC-B45A-2126B231B52A}"/>
    <dgm:cxn modelId="{589B3C59-825A-4F3B-8ED2-08BD1F413A9A}" srcId="{0083C574-A2AD-4C9D-B772-7E4C3FF7AF4B}" destId="{FA4E52FB-4ACE-4A02-AF60-BABBCDDC1631}" srcOrd="1" destOrd="0" parTransId="{478C1289-BA0F-43A9-A907-44BF83B2F4FB}" sibTransId="{D8270BB0-C5B8-4F71-928E-F6661086E201}"/>
    <dgm:cxn modelId="{8BFE2468-C35E-4E6C-8033-DE473EAF26BF}" type="presOf" srcId="{EC9E336B-362E-49A2-AAB6-096EC5C3F02C}" destId="{C59F93FA-2480-4C31-A685-C745C8A8A041}" srcOrd="0" destOrd="0" presId="urn:microsoft.com/office/officeart/2005/8/layout/vList2"/>
    <dgm:cxn modelId="{A5FA55BC-25A7-4C63-AD85-EB411C32812A}" type="presOf" srcId="{FA4E52FB-4ACE-4A02-AF60-BABBCDDC1631}" destId="{00DA072F-723B-4E62-83E5-8365D6D692E3}" srcOrd="0" destOrd="0" presId="urn:microsoft.com/office/officeart/2005/8/layout/vList2"/>
    <dgm:cxn modelId="{20F60CF4-2A1F-4952-8275-D94B833DC4FC}" type="presParOf" srcId="{11828A2E-9C26-41E2-B4B3-1BD9F7452D7A}" destId="{C59F93FA-2480-4C31-A685-C745C8A8A041}" srcOrd="0" destOrd="0" presId="urn:microsoft.com/office/officeart/2005/8/layout/vList2"/>
    <dgm:cxn modelId="{C83E1932-A493-44A8-952D-40B78BB39240}" type="presParOf" srcId="{11828A2E-9C26-41E2-B4B3-1BD9F7452D7A}" destId="{3636C917-600F-4A88-B90D-37695E6A44B1}" srcOrd="1" destOrd="0" presId="urn:microsoft.com/office/officeart/2005/8/layout/vList2"/>
    <dgm:cxn modelId="{0CF7B2A1-AEB5-42E8-86EE-E2CB87642B5B}" type="presParOf" srcId="{11828A2E-9C26-41E2-B4B3-1BD9F7452D7A}" destId="{00DA072F-723B-4E62-83E5-8365D6D692E3}" srcOrd="2" destOrd="0" presId="urn:microsoft.com/office/officeart/2005/8/layout/vList2"/>
    <dgm:cxn modelId="{B704676E-FAD4-4E3F-B101-A46BFD674BA1}" type="presParOf" srcId="{11828A2E-9C26-41E2-B4B3-1BD9F7452D7A}" destId="{8F88A15F-883E-4C2D-A62D-3ED649069D1F}" srcOrd="3" destOrd="0" presId="urn:microsoft.com/office/officeart/2005/8/layout/vList2"/>
    <dgm:cxn modelId="{2512C18E-4195-4426-BB82-FE6C5DED6ABA}" type="presParOf" srcId="{11828A2E-9C26-41E2-B4B3-1BD9F7452D7A}" destId="{006CA267-E10A-4DE1-9391-2817B98B22E4}" srcOrd="4" destOrd="0" presId="urn:microsoft.com/office/officeart/2005/8/layout/vList2"/>
    <dgm:cxn modelId="{9F2D4BA2-E19D-42D7-94F4-E2D5538E4E29}" type="presParOf" srcId="{11828A2E-9C26-41E2-B4B3-1BD9F7452D7A}" destId="{C3C712EC-97C4-46BC-B1ED-2EE488560C48}" srcOrd="5" destOrd="0" presId="urn:microsoft.com/office/officeart/2005/8/layout/vList2"/>
    <dgm:cxn modelId="{4D6073C9-3E6F-4A7E-8FF8-E6938D72B0B4}" type="presParOf" srcId="{11828A2E-9C26-41E2-B4B3-1BD9F7452D7A}" destId="{65968E67-3BD0-4DF5-AB63-A9E086FAD0DB}" srcOrd="6"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984342-144C-491E-98F4-7F7173861438}" type="datetimeFigureOut">
              <a:rPr lang="ru-RU" smtClean="0"/>
              <a:pPr/>
              <a:t>28.08.2014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3868DE-9AF6-49C8-8DB8-73843614D2C1}"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lvl="0"/>
            <a:r>
              <a:rPr lang="ru-RU" i="1" dirty="0" smtClean="0"/>
              <a:t>Результаты деятельности  ОУ оценивается по  2-м критериям:</a:t>
            </a:r>
          </a:p>
          <a:p>
            <a:pPr lvl="0"/>
            <a:r>
              <a:rPr lang="ru-RU" i="1" dirty="0" smtClean="0"/>
              <a:t>  качество обучения ( в который включены показатели «</a:t>
            </a:r>
            <a:r>
              <a:rPr lang="ru-RU" i="1" baseline="0" dirty="0" smtClean="0"/>
              <a:t>средний балл по ЕГЭ», «ОГЭ», «мониторинговые обследования», «доля учащихся получивших на ЕГЭ 225 баллов» и «средний балл ЕГЭ по предметам по выбору в 11 классах». </a:t>
            </a:r>
            <a:endParaRPr lang="ru-RU" i="1" dirty="0"/>
          </a:p>
        </p:txBody>
      </p:sp>
      <p:sp>
        <p:nvSpPr>
          <p:cNvPr id="4" name="Номер слайда 3"/>
          <p:cNvSpPr>
            <a:spLocks noGrp="1"/>
          </p:cNvSpPr>
          <p:nvPr>
            <p:ph type="sldNum" sz="quarter" idx="10"/>
          </p:nvPr>
        </p:nvSpPr>
        <p:spPr/>
        <p:txBody>
          <a:bodyPr/>
          <a:lstStyle/>
          <a:p>
            <a:pPr>
              <a:defRPr/>
            </a:pPr>
            <a:fld id="{36F28146-C11B-481B-8213-CB07AAE33AC0}" type="slidenum">
              <a:rPr lang="ru-RU" smtClean="0"/>
              <a:pPr>
                <a:defRPr/>
              </a:pPr>
              <a:t>2</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ru-RU" dirty="0" smtClean="0"/>
              <a:t>На слайдах около данных 2014 года помимо среднего балла по ОУ указан % сдававших от общего</a:t>
            </a:r>
            <a:r>
              <a:rPr lang="ru-RU" baseline="0" dirty="0" smtClean="0"/>
              <a:t> количества выпускников</a:t>
            </a:r>
            <a:endParaRPr lang="ru-RU" dirty="0" smtClean="0"/>
          </a:p>
          <a:p>
            <a:endParaRPr lang="ru-RU" dirty="0" smtClean="0"/>
          </a:p>
          <a:p>
            <a:r>
              <a:rPr lang="ru-RU" dirty="0" smtClean="0"/>
              <a:t>Положительная динамика – школа 7, 6 </a:t>
            </a:r>
          </a:p>
          <a:p>
            <a:r>
              <a:rPr lang="ru-RU" dirty="0" smtClean="0"/>
              <a:t>Гимназия</a:t>
            </a:r>
            <a:r>
              <a:rPr lang="ru-RU" baseline="0" dirty="0" smtClean="0"/>
              <a:t> №17 – 2 место в городе, 1 место – в районе среди инновационных школ, среди общеобразовательных – 21 (сдавал 1 человек), следующий результат у школы 32 в которой сдавали 29,4% выпускников.</a:t>
            </a:r>
          </a:p>
          <a:p>
            <a:pPr marL="0" marR="0" indent="0" algn="l" defTabSz="914400" rtl="0" eaLnBrk="0" fontAlgn="base" latinLnBrk="0" hangingPunct="0">
              <a:lnSpc>
                <a:spcPct val="100000"/>
              </a:lnSpc>
              <a:spcBef>
                <a:spcPct val="30000"/>
              </a:spcBef>
              <a:spcAft>
                <a:spcPct val="0"/>
              </a:spcAft>
              <a:buClrTx/>
              <a:buSzTx/>
              <a:buFontTx/>
              <a:buNone/>
              <a:tabLst/>
              <a:defRPr/>
            </a:pPr>
            <a:r>
              <a:rPr lang="ru-RU" baseline="0" dirty="0" smtClean="0"/>
              <a:t>Однако, в сравнении с прошлым годом, динамика результатов ОУ по отношению к себе отрицательная</a:t>
            </a:r>
            <a:endParaRPr lang="ru-RU" dirty="0" smtClean="0"/>
          </a:p>
          <a:p>
            <a:endParaRPr lang="ru-RU" dirty="0"/>
          </a:p>
        </p:txBody>
      </p:sp>
      <p:sp>
        <p:nvSpPr>
          <p:cNvPr id="4" name="Номер слайда 3"/>
          <p:cNvSpPr>
            <a:spLocks noGrp="1"/>
          </p:cNvSpPr>
          <p:nvPr>
            <p:ph type="sldNum" sz="quarter" idx="10"/>
          </p:nvPr>
        </p:nvSpPr>
        <p:spPr/>
        <p:txBody>
          <a:bodyPr/>
          <a:lstStyle/>
          <a:p>
            <a:pPr>
              <a:defRPr/>
            </a:pPr>
            <a:fld id="{36F28146-C11B-481B-8213-CB07AAE33AC0}" type="slidenum">
              <a:rPr lang="ru-RU" smtClean="0"/>
              <a:pPr>
                <a:defRPr/>
              </a:pPr>
              <a:t>15</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ru-RU" smtClean="0"/>
              <a:t>На слайдах около данных 2014 года помимо среднего балла по ОУ указан % сдававших от общего</a:t>
            </a:r>
            <a:r>
              <a:rPr lang="ru-RU" baseline="0" smtClean="0"/>
              <a:t> количества выпускников</a:t>
            </a:r>
            <a:endParaRPr lang="ru-RU" smtClean="0"/>
          </a:p>
          <a:p>
            <a:endParaRPr lang="ru-RU" smtClean="0"/>
          </a:p>
          <a:p>
            <a:r>
              <a:rPr lang="ru-RU" dirty="0" smtClean="0"/>
              <a:t>Положительная динамика  - школа 2,6 28</a:t>
            </a:r>
          </a:p>
          <a:p>
            <a:pPr marL="0" marR="0" indent="0" algn="l" defTabSz="914400" rtl="0" eaLnBrk="0" fontAlgn="base" latinLnBrk="0" hangingPunct="0">
              <a:lnSpc>
                <a:spcPct val="100000"/>
              </a:lnSpc>
              <a:spcBef>
                <a:spcPct val="30000"/>
              </a:spcBef>
              <a:spcAft>
                <a:spcPct val="0"/>
              </a:spcAft>
              <a:buClrTx/>
              <a:buSzTx/>
              <a:buFontTx/>
              <a:buNone/>
              <a:tabLst/>
              <a:defRPr/>
            </a:pPr>
            <a:r>
              <a:rPr lang="ru-RU" dirty="0" smtClean="0"/>
              <a:t>Гимназия №17, СОШ №28, СОШ №2 – в 20-ке лучших в городе. </a:t>
            </a:r>
          </a:p>
          <a:p>
            <a:pPr marL="0" marR="0" indent="0" algn="l" defTabSz="914400" rtl="0" eaLnBrk="0" fontAlgn="base" latinLnBrk="0" hangingPunct="0">
              <a:lnSpc>
                <a:spcPct val="100000"/>
              </a:lnSpc>
              <a:spcBef>
                <a:spcPct val="30000"/>
              </a:spcBef>
              <a:spcAft>
                <a:spcPct val="0"/>
              </a:spcAft>
              <a:buClrTx/>
              <a:buSzTx/>
              <a:buFontTx/>
              <a:buNone/>
              <a:tabLst/>
              <a:defRPr/>
            </a:pPr>
            <a:r>
              <a:rPr lang="ru-RU" dirty="0" smtClean="0"/>
              <a:t>1</a:t>
            </a:r>
            <a:r>
              <a:rPr lang="ru-RU" baseline="0" dirty="0" smtClean="0"/>
              <a:t> место в районе среди инновационных школ – гимназия 17, среди общеобразовательных – школа 28 </a:t>
            </a:r>
            <a:endParaRPr lang="ru-RU" dirty="0" smtClean="0"/>
          </a:p>
          <a:p>
            <a:endParaRPr lang="ru-RU" dirty="0"/>
          </a:p>
        </p:txBody>
      </p:sp>
      <p:sp>
        <p:nvSpPr>
          <p:cNvPr id="4" name="Номер слайда 3"/>
          <p:cNvSpPr>
            <a:spLocks noGrp="1"/>
          </p:cNvSpPr>
          <p:nvPr>
            <p:ph type="sldNum" sz="quarter" idx="10"/>
          </p:nvPr>
        </p:nvSpPr>
        <p:spPr/>
        <p:txBody>
          <a:bodyPr/>
          <a:lstStyle/>
          <a:p>
            <a:pPr>
              <a:defRPr/>
            </a:pPr>
            <a:fld id="{36F28146-C11B-481B-8213-CB07AAE33AC0}" type="slidenum">
              <a:rPr lang="ru-RU" smtClean="0"/>
              <a:pPr>
                <a:defRPr/>
              </a:pPr>
              <a:t>16</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Наибольший</a:t>
            </a:r>
            <a:r>
              <a:rPr lang="ru-RU" baseline="0" dirty="0" smtClean="0"/>
              <a:t> процент – гимназия 17 (44 человека из 53) – среди инновационных школ, школа 32 – среди общеобразовательных школ (3 из 50)</a:t>
            </a:r>
          </a:p>
          <a:p>
            <a:pPr marL="0" marR="0" indent="0" algn="l" defTabSz="914400" rtl="0" eaLnBrk="0" fontAlgn="base" latinLnBrk="0" hangingPunct="0">
              <a:lnSpc>
                <a:spcPct val="100000"/>
              </a:lnSpc>
              <a:spcBef>
                <a:spcPct val="30000"/>
              </a:spcBef>
              <a:spcAft>
                <a:spcPct val="0"/>
              </a:spcAft>
              <a:buClrTx/>
              <a:buSzTx/>
              <a:buFontTx/>
              <a:buNone/>
              <a:tabLst/>
              <a:defRPr/>
            </a:pPr>
            <a:r>
              <a:rPr lang="ru-RU" baseline="0" dirty="0" smtClean="0"/>
              <a:t>Это   - 155  выпускников (что составляет 25,3 %) </a:t>
            </a:r>
          </a:p>
          <a:p>
            <a:endParaRPr lang="ru-RU" dirty="0"/>
          </a:p>
        </p:txBody>
      </p:sp>
      <p:sp>
        <p:nvSpPr>
          <p:cNvPr id="4" name="Номер слайда 3"/>
          <p:cNvSpPr>
            <a:spLocks noGrp="1"/>
          </p:cNvSpPr>
          <p:nvPr>
            <p:ph type="sldNum" sz="quarter" idx="10"/>
          </p:nvPr>
        </p:nvSpPr>
        <p:spPr/>
        <p:txBody>
          <a:bodyPr/>
          <a:lstStyle/>
          <a:p>
            <a:pPr>
              <a:defRPr/>
            </a:pPr>
            <a:fld id="{36F28146-C11B-481B-8213-CB07AAE33AC0}" type="slidenum">
              <a:rPr lang="ru-RU" smtClean="0"/>
              <a:pPr>
                <a:defRPr/>
              </a:pPr>
              <a:t>17</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Образ слайда 1"/>
          <p:cNvSpPr>
            <a:spLocks noGrp="1" noRot="1" noChangeAspect="1" noTextEdit="1"/>
          </p:cNvSpPr>
          <p:nvPr>
            <p:ph type="sldImg"/>
          </p:nvPr>
        </p:nvSpPr>
        <p:spPr bwMode="auto">
          <a:noFill/>
          <a:ln>
            <a:solidFill>
              <a:srgbClr val="000000"/>
            </a:solidFill>
            <a:miter lim="800000"/>
            <a:headEnd/>
            <a:tailEnd/>
          </a:ln>
        </p:spPr>
      </p:sp>
      <p:sp>
        <p:nvSpPr>
          <p:cNvPr id="1126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
        <p:nvSpPr>
          <p:cNvPr id="1126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1A0FEA2-3FC5-45AE-A6B0-00DEB32A77CE}" type="slidenum">
              <a:rPr lang="ru-RU" altLang="ru-RU" smtClean="0"/>
              <a:pPr/>
              <a:t>19</a:t>
            </a:fld>
            <a:endParaRPr lang="ru-RU" altLang="ru-R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noFill/>
          <a:ln>
            <a:solidFill>
              <a:srgbClr val="000000"/>
            </a:solidFill>
            <a:miter lim="800000"/>
            <a:headEnd/>
            <a:tailEnd/>
          </a:ln>
        </p:spPr>
      </p:sp>
      <p:sp>
        <p:nvSpPr>
          <p:cNvPr id="12291" name="Заметки 2"/>
          <p:cNvSpPr>
            <a:spLocks noGrp="1"/>
          </p:cNvSpPr>
          <p:nvPr>
            <p:ph type="body" idx="1"/>
          </p:nvPr>
        </p:nvSpPr>
        <p:spPr bwMode="auto">
          <a:noFill/>
        </p:spPr>
        <p:txBody>
          <a:bodyPr wrap="square" numCol="1" anchor="t" anchorCtr="0" compatLnSpc="1">
            <a:prstTxWarp prst="textNoShape">
              <a:avLst/>
            </a:prstTxWarp>
          </a:bodyPr>
          <a:lstStyle/>
          <a:p>
            <a:pPr>
              <a:lnSpc>
                <a:spcPct val="80000"/>
              </a:lnSpc>
            </a:pPr>
            <a:endParaRPr lang="ru-RU" altLang="ru-RU" smtClean="0"/>
          </a:p>
        </p:txBody>
      </p:sp>
      <p:sp>
        <p:nvSpPr>
          <p:cNvPr id="1229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F64F94-2FC0-461B-BE59-2412A8749ED2}" type="slidenum">
              <a:rPr lang="ru-RU" altLang="ru-RU" smtClean="0"/>
              <a:pPr/>
              <a:t>21</a:t>
            </a:fld>
            <a:endParaRPr lang="ru-RU" altLang="ru-R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Образ слайда 1"/>
          <p:cNvSpPr>
            <a:spLocks noGrp="1" noRot="1" noChangeAspect="1" noTextEdit="1"/>
          </p:cNvSpPr>
          <p:nvPr>
            <p:ph type="sldImg"/>
          </p:nvPr>
        </p:nvSpPr>
        <p:spPr bwMode="auto">
          <a:noFill/>
          <a:ln>
            <a:solidFill>
              <a:srgbClr val="000000"/>
            </a:solidFill>
            <a:miter lim="800000"/>
            <a:headEnd/>
            <a:tailEnd/>
          </a:ln>
        </p:spPr>
      </p:sp>
      <p:sp>
        <p:nvSpPr>
          <p:cNvPr id="13315"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
        <p:nvSpPr>
          <p:cNvPr id="13316"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9B7D78E-6532-4860-8CBF-8A47EDA49209}" type="slidenum">
              <a:rPr lang="ru-RU" altLang="ru-RU" smtClean="0"/>
              <a:pPr/>
              <a:t>22</a:t>
            </a:fld>
            <a:endParaRPr lang="ru-RU" altLang="ru-R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Образ слайда 1"/>
          <p:cNvSpPr>
            <a:spLocks noGrp="1" noRot="1" noChangeAspect="1" noTextEdit="1"/>
          </p:cNvSpPr>
          <p:nvPr>
            <p:ph type="sldImg"/>
          </p:nvPr>
        </p:nvSpPr>
        <p:spPr bwMode="auto">
          <a:noFill/>
          <a:ln>
            <a:solidFill>
              <a:srgbClr val="000000"/>
            </a:solidFill>
            <a:miter lim="800000"/>
            <a:headEnd/>
            <a:tailEnd/>
          </a:ln>
        </p:spPr>
      </p:sp>
      <p:sp>
        <p:nvSpPr>
          <p:cNvPr id="143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
        <p:nvSpPr>
          <p:cNvPr id="1434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FE774D-DD77-4B3F-A588-21D97188BEC5}" type="slidenum">
              <a:rPr lang="ru-RU" altLang="ru-RU" smtClean="0"/>
              <a:pPr/>
              <a:t>23</a:t>
            </a:fld>
            <a:endParaRPr lang="ru-RU" altLang="ru-RU"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i="1" dirty="0" smtClean="0"/>
              <a:t>Государственная итоговая аттестация 9</a:t>
            </a:r>
            <a:r>
              <a:rPr lang="ru-RU" i="1" baseline="0" dirty="0" smtClean="0"/>
              <a:t> классов.</a:t>
            </a:r>
          </a:p>
          <a:p>
            <a:r>
              <a:rPr lang="ru-RU" i="1" u="none" baseline="0" dirty="0" smtClean="0">
                <a:solidFill>
                  <a:srgbClr val="FF0000"/>
                </a:solidFill>
              </a:rPr>
              <a:t>Организация и проведение ОГЭ  в 2014 году позволяет говорить о более объективных результатах, так как  формат проведения был аналогичен ЕГЭ.</a:t>
            </a:r>
          </a:p>
          <a:p>
            <a:r>
              <a:rPr lang="ru-RU" i="1" baseline="0" dirty="0" smtClean="0"/>
              <a:t>Наблюдается незначительная отрицательная динамика по русскому языку</a:t>
            </a:r>
          </a:p>
          <a:p>
            <a:r>
              <a:rPr lang="ru-RU" i="1" baseline="0" dirty="0" smtClean="0"/>
              <a:t>По математике - положительная динамика</a:t>
            </a:r>
          </a:p>
          <a:p>
            <a:r>
              <a:rPr lang="ru-RU" i="1" baseline="0" dirty="0" smtClean="0"/>
              <a:t>Общегородская тенденция.</a:t>
            </a:r>
          </a:p>
          <a:p>
            <a:r>
              <a:rPr lang="ru-RU" baseline="0" dirty="0" smtClean="0"/>
              <a:t>Нельзя не сказать о той проблеме, с которой мы столкнулись на ГИА 9 классов. Это выпускники не прошедшие ГИА. </a:t>
            </a:r>
          </a:p>
          <a:p>
            <a:r>
              <a:rPr lang="ru-RU" baseline="0" dirty="0" smtClean="0"/>
              <a:t>422 человека не смогли получить аттестат об основном общем образовании, а это  5 % от общего числа выпускников 9 классов</a:t>
            </a:r>
          </a:p>
          <a:p>
            <a:r>
              <a:rPr lang="ru-RU" baseline="0" dirty="0" smtClean="0"/>
              <a:t>Есть образовательные учреждения в которых   более 20% выпускников не сдали обязательный предмет.</a:t>
            </a:r>
          </a:p>
          <a:p>
            <a:r>
              <a:rPr lang="ru-RU" baseline="0" dirty="0" smtClean="0"/>
              <a:t>В районе такой проблемы нет.</a:t>
            </a:r>
          </a:p>
          <a:p>
            <a:endParaRPr lang="ru-RU" baseline="0" dirty="0" smtClean="0"/>
          </a:p>
          <a:p>
            <a:endParaRPr lang="ru-RU" dirty="0"/>
          </a:p>
        </p:txBody>
      </p:sp>
      <p:sp>
        <p:nvSpPr>
          <p:cNvPr id="4" name="Номер слайда 3"/>
          <p:cNvSpPr>
            <a:spLocks noGrp="1"/>
          </p:cNvSpPr>
          <p:nvPr>
            <p:ph type="sldNum" sz="quarter" idx="10"/>
          </p:nvPr>
        </p:nvSpPr>
        <p:spPr/>
        <p:txBody>
          <a:bodyPr/>
          <a:lstStyle/>
          <a:p>
            <a:fld id="{120C9D6D-7CA1-4AA2-82F0-69E0BA40E959}" type="slidenum">
              <a:rPr lang="ru-RU" smtClean="0"/>
              <a:pPr/>
              <a:t>25</a:t>
            </a:fld>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МАТЕМАТИКА,</a:t>
            </a:r>
          </a:p>
          <a:p>
            <a:r>
              <a:rPr lang="ru-RU" dirty="0" smtClean="0"/>
              <a:t>Гимназия №17 – 2 место в городе, 1 место в районе.</a:t>
            </a:r>
          </a:p>
          <a:p>
            <a:r>
              <a:rPr lang="ru-RU" dirty="0" smtClean="0"/>
              <a:t>Православная гимназия, школа №7, </a:t>
            </a:r>
            <a:r>
              <a:rPr lang="ru-RU" b="1" dirty="0" smtClean="0"/>
              <a:t>школа №21 </a:t>
            </a:r>
            <a:r>
              <a:rPr lang="ru-RU" dirty="0" smtClean="0"/>
              <a:t>– в 15 лучших школ города.</a:t>
            </a:r>
          </a:p>
          <a:p>
            <a:r>
              <a:rPr lang="ru-RU" dirty="0" smtClean="0"/>
              <a:t>Среди общеобразовательных школ – школа 21.</a:t>
            </a:r>
          </a:p>
          <a:p>
            <a:r>
              <a:rPr lang="ru-RU" dirty="0" smtClean="0"/>
              <a:t>Положительная динамика в сравнении с прошлым учебным годом у школ:</a:t>
            </a:r>
            <a:r>
              <a:rPr lang="ru-RU" baseline="0" dirty="0" smtClean="0"/>
              <a:t>2, 6, 7,  21, </a:t>
            </a:r>
            <a:r>
              <a:rPr lang="ru-RU" dirty="0" smtClean="0"/>
              <a:t>28,</a:t>
            </a:r>
            <a:r>
              <a:rPr lang="ru-RU" baseline="0" dirty="0" smtClean="0"/>
              <a:t> Гимназия 17, Православная гимназия</a:t>
            </a:r>
            <a:endParaRPr lang="ru-RU" dirty="0"/>
          </a:p>
        </p:txBody>
      </p:sp>
      <p:sp>
        <p:nvSpPr>
          <p:cNvPr id="4" name="Номер слайда 3"/>
          <p:cNvSpPr>
            <a:spLocks noGrp="1"/>
          </p:cNvSpPr>
          <p:nvPr>
            <p:ph type="sldNum" sz="quarter" idx="10"/>
          </p:nvPr>
        </p:nvSpPr>
        <p:spPr/>
        <p:txBody>
          <a:bodyPr/>
          <a:lstStyle/>
          <a:p>
            <a:pPr>
              <a:defRPr/>
            </a:pPr>
            <a:fld id="{36F28146-C11B-481B-8213-CB07AAE33AC0}" type="slidenum">
              <a:rPr lang="ru-RU" smtClean="0"/>
              <a:pPr>
                <a:defRPr/>
              </a:pPr>
              <a:t>26</a:t>
            </a:fld>
            <a:endParaRPr 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Русский язык.</a:t>
            </a:r>
          </a:p>
          <a:p>
            <a:r>
              <a:rPr lang="ru-RU" dirty="0" smtClean="0"/>
              <a:t>Инновационные</a:t>
            </a:r>
            <a:r>
              <a:rPr lang="ru-RU" baseline="0" dirty="0" smtClean="0"/>
              <a:t> школы : </a:t>
            </a:r>
            <a:r>
              <a:rPr lang="ru-RU" dirty="0" smtClean="0"/>
              <a:t>Гимназия №17 – 2 место в городе, 1 место в районе.</a:t>
            </a:r>
            <a:r>
              <a:rPr lang="ru-RU" baseline="0" dirty="0" smtClean="0"/>
              <a:t> Православная гимназия – 7 место в городе</a:t>
            </a:r>
          </a:p>
          <a:p>
            <a:r>
              <a:rPr lang="ru-RU" baseline="0" dirty="0" smtClean="0"/>
              <a:t>Общеобразовательные – школа 6</a:t>
            </a:r>
          </a:p>
          <a:p>
            <a:r>
              <a:rPr lang="ru-RU" baseline="0" dirty="0" smtClean="0"/>
              <a:t>Положительная динамика в сравнении с прошлым учебным годом у школ: 6, 21, Гимназии 11, 17, Православная гимназия</a:t>
            </a:r>
            <a:endParaRPr lang="ru-RU" dirty="0"/>
          </a:p>
        </p:txBody>
      </p:sp>
      <p:sp>
        <p:nvSpPr>
          <p:cNvPr id="4" name="Номер слайда 3"/>
          <p:cNvSpPr>
            <a:spLocks noGrp="1"/>
          </p:cNvSpPr>
          <p:nvPr>
            <p:ph type="sldNum" sz="quarter" idx="10"/>
          </p:nvPr>
        </p:nvSpPr>
        <p:spPr/>
        <p:txBody>
          <a:bodyPr/>
          <a:lstStyle/>
          <a:p>
            <a:pPr>
              <a:defRPr/>
            </a:pPr>
            <a:fld id="{36F28146-C11B-481B-8213-CB07AAE33AC0}" type="slidenum">
              <a:rPr lang="ru-RU" smtClean="0"/>
              <a:pPr>
                <a:defRPr/>
              </a:pPr>
              <a:t>27</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lvl="0"/>
            <a:r>
              <a:rPr lang="ru-RU" i="1" dirty="0" smtClean="0"/>
              <a:t>Качество </a:t>
            </a:r>
            <a:r>
              <a:rPr lang="ru-RU" sz="1200" b="0" i="1" dirty="0" smtClean="0"/>
              <a:t>организации воспитательного процесса</a:t>
            </a:r>
            <a:r>
              <a:rPr lang="ru-RU" i="1" dirty="0" smtClean="0"/>
              <a:t> («р</a:t>
            </a:r>
            <a:r>
              <a:rPr lang="ru-RU" sz="1200" i="1" dirty="0" smtClean="0"/>
              <a:t>езультаты участия обучающихся во всероссийских турах предметных олимпиад (муниципальный, региональный, российский уровень»), «международные языковые сертификаты», «результаты участия учащихся в мониторинге</a:t>
            </a:r>
            <a:r>
              <a:rPr lang="ru-RU" sz="1200" i="1" baseline="0" dirty="0" smtClean="0"/>
              <a:t> </a:t>
            </a:r>
            <a:r>
              <a:rPr lang="ru-RU" sz="1200" i="1" baseline="0" dirty="0" err="1" smtClean="0"/>
              <a:t>метапредметных</a:t>
            </a:r>
            <a:r>
              <a:rPr lang="ru-RU" sz="1200" i="1" baseline="0" dirty="0" smtClean="0"/>
              <a:t> результатов обучения» и </a:t>
            </a:r>
            <a:r>
              <a:rPr lang="ru-RU" sz="1200" i="1" dirty="0" smtClean="0"/>
              <a:t> «доля учащихся, совершивших правонарушения, преступления, общественно-опасные деяния»)</a:t>
            </a:r>
            <a:endParaRPr lang="ru-RU" i="1" dirty="0" smtClean="0"/>
          </a:p>
          <a:p>
            <a:pPr eaLnBrk="1" hangingPunct="1">
              <a:spcBef>
                <a:spcPct val="0"/>
              </a:spcBef>
            </a:pPr>
            <a:r>
              <a:rPr lang="ru-RU" i="1" baseline="0" dirty="0" smtClean="0"/>
              <a:t>Новый показатель, который был введён в этом году – участие учащихся в мониторинге </a:t>
            </a:r>
            <a:r>
              <a:rPr lang="ru-RU" i="1" baseline="0" dirty="0" err="1" smtClean="0"/>
              <a:t>метапредметных</a:t>
            </a:r>
            <a:r>
              <a:rPr lang="ru-RU" i="1" baseline="0" dirty="0" smtClean="0"/>
              <a:t> результатов, оценивающий эффективность, реализации ФГОС начального общего образования. </a:t>
            </a:r>
          </a:p>
          <a:p>
            <a:endParaRPr lang="ru-RU" dirty="0"/>
          </a:p>
        </p:txBody>
      </p:sp>
      <p:sp>
        <p:nvSpPr>
          <p:cNvPr id="4" name="Номер слайда 3"/>
          <p:cNvSpPr>
            <a:spLocks noGrp="1"/>
          </p:cNvSpPr>
          <p:nvPr>
            <p:ph type="sldNum" sz="quarter" idx="10"/>
          </p:nvPr>
        </p:nvSpPr>
        <p:spPr/>
        <p:txBody>
          <a:bodyPr/>
          <a:lstStyle/>
          <a:p>
            <a:pPr>
              <a:defRPr/>
            </a:pPr>
            <a:fld id="{36F28146-C11B-481B-8213-CB07AAE33AC0}" type="slidenum">
              <a:rPr lang="ru-RU" smtClean="0"/>
              <a:pPr>
                <a:defRPr/>
              </a:pPr>
              <a:t>3</a:t>
            </a:fld>
            <a:endParaRPr 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lnSpcReduction="10000"/>
          </a:bodyPr>
          <a:lstStyle/>
          <a:p>
            <a:r>
              <a:rPr lang="ru-RU" b="0" i="1" dirty="0" smtClean="0"/>
              <a:t>Очень важный</a:t>
            </a:r>
            <a:r>
              <a:rPr lang="ru-RU" b="0" i="1" baseline="0" dirty="0" smtClean="0"/>
              <a:t> </a:t>
            </a:r>
            <a:r>
              <a:rPr lang="ru-RU" b="0" i="1" dirty="0" smtClean="0"/>
              <a:t>п</a:t>
            </a:r>
            <a:r>
              <a:rPr lang="ru-RU" b="1" i="1" dirty="0" smtClean="0"/>
              <a:t>оказатель</a:t>
            </a:r>
            <a:r>
              <a:rPr lang="ru-RU" b="1" i="1" baseline="0" dirty="0" smtClean="0"/>
              <a:t> – Количество учащихся, совершивших  ООД и преступлений. </a:t>
            </a:r>
          </a:p>
          <a:p>
            <a:r>
              <a:rPr lang="ru-RU" b="1" i="1" baseline="0" dirty="0" smtClean="0"/>
              <a:t>Наблюдается значительное снижение совершённых преступлений и общественно опасных деяний учащимися Ленинского района. Цель – «0» показатели</a:t>
            </a:r>
          </a:p>
          <a:p>
            <a:endParaRPr lang="ru-RU" b="1" i="1" baseline="0" dirty="0" smtClean="0"/>
          </a:p>
          <a:p>
            <a:endParaRPr lang="ru-RU" b="1" i="1" baseline="0" dirty="0" smtClean="0"/>
          </a:p>
        </p:txBody>
      </p:sp>
      <p:sp>
        <p:nvSpPr>
          <p:cNvPr id="4" name="Номер слайда 3"/>
          <p:cNvSpPr>
            <a:spLocks noGrp="1"/>
          </p:cNvSpPr>
          <p:nvPr>
            <p:ph type="sldNum" sz="quarter" idx="10"/>
          </p:nvPr>
        </p:nvSpPr>
        <p:spPr/>
        <p:txBody>
          <a:bodyPr/>
          <a:lstStyle/>
          <a:p>
            <a:pPr>
              <a:defRPr/>
            </a:pPr>
            <a:fld id="{36F28146-C11B-481B-8213-CB07AAE33AC0}" type="slidenum">
              <a:rPr lang="ru-RU" smtClean="0"/>
              <a:pPr>
                <a:defRPr/>
              </a:pPr>
              <a:t>29</a:t>
            </a:fld>
            <a:endParaRPr 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К концу 2013-2014 учебного года учащимися</a:t>
            </a:r>
            <a:r>
              <a:rPr lang="ru-RU" baseline="0" dirty="0" smtClean="0"/>
              <a:t> ОУ Ленинского района совершено 1 преступление (гимназия 17) и 2 общественно-опасных деяния (школа 21)</a:t>
            </a:r>
            <a:endParaRPr lang="ru-RU" dirty="0"/>
          </a:p>
        </p:txBody>
      </p:sp>
      <p:sp>
        <p:nvSpPr>
          <p:cNvPr id="4" name="Номер слайда 3"/>
          <p:cNvSpPr>
            <a:spLocks noGrp="1"/>
          </p:cNvSpPr>
          <p:nvPr>
            <p:ph type="sldNum" sz="quarter" idx="10"/>
          </p:nvPr>
        </p:nvSpPr>
        <p:spPr/>
        <p:txBody>
          <a:bodyPr/>
          <a:lstStyle/>
          <a:p>
            <a:pPr>
              <a:defRPr/>
            </a:pPr>
            <a:fld id="{36F28146-C11B-481B-8213-CB07AAE33AC0}" type="slidenum">
              <a:rPr lang="ru-RU" smtClean="0"/>
              <a:pPr>
                <a:defRPr/>
              </a:pPr>
              <a:t>30</a:t>
            </a:fld>
            <a:endParaRPr lang="ru-R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Образ слайда 1"/>
          <p:cNvSpPr>
            <a:spLocks noGrp="1" noRot="1" noChangeAspect="1" noTextEdit="1"/>
          </p:cNvSpPr>
          <p:nvPr>
            <p:ph type="sldImg"/>
          </p:nvPr>
        </p:nvSpPr>
        <p:spPr bwMode="auto">
          <a:noFill/>
          <a:ln>
            <a:solidFill>
              <a:srgbClr val="000000"/>
            </a:solidFill>
            <a:miter lim="800000"/>
            <a:headEnd/>
            <a:tailEnd/>
          </a:ln>
        </p:spPr>
      </p:sp>
      <p:sp>
        <p:nvSpPr>
          <p:cNvPr id="512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ru-RU" dirty="0" smtClean="0"/>
              <a:t>В работе с кадрами важным показателем остается аттестация педагогов. Всего на 1 июня 2014 года в городе аттестовано высшую категорию 20,2%; на первую – 29,2%, всего имеют категории</a:t>
            </a:r>
            <a:r>
              <a:rPr lang="ru-RU" baseline="0" dirty="0" smtClean="0"/>
              <a:t> – 79% (картинка по районам – на слайде).</a:t>
            </a:r>
            <a:endParaRPr lang="en-US" dirty="0" smtClean="0"/>
          </a:p>
          <a:p>
            <a:pPr>
              <a:spcBef>
                <a:spcPct val="0"/>
              </a:spcBef>
            </a:pPr>
            <a:r>
              <a:rPr lang="ru-RU" dirty="0" smtClean="0"/>
              <a:t>Серьезной проблемой остается получение педагогами отрицательных экспертных заключений по итогам заполнения портфолио. Из 214 педагогов, получивших отрицательную экспертизу, 64 отозвали свои заявления,  56 отказано в установлении квалификационной категории, а 94 педагога подтвердили соответствие заявленной квалификационной категории, из них 38 педагогов Дзержинского района (количество</a:t>
            </a:r>
            <a:r>
              <a:rPr lang="ru-RU" baseline="0" dirty="0" smtClean="0"/>
              <a:t> отриц. – на слайде)</a:t>
            </a:r>
            <a:r>
              <a:rPr lang="ru-RU" dirty="0" smtClean="0"/>
              <a:t>.</a:t>
            </a:r>
            <a:endParaRPr lang="en-US" dirty="0" smtClean="0"/>
          </a:p>
          <a:p>
            <a:pPr>
              <a:spcBef>
                <a:spcPct val="0"/>
              </a:spcBef>
            </a:pPr>
            <a:r>
              <a:rPr lang="ru-RU" dirty="0" smtClean="0"/>
              <a:t>Задачи: руководителям образовательных учреждений взять под контроль работу педагогов на сайте «Портфолио учителей Пермского края», своевременно и грамотно оформлять документы, подтверждающие результаты деятельности педагогов и их воспитанников. Педагогов, не владеющих ИКТ компетентностью, направить на соответствующие курсы. </a:t>
            </a:r>
          </a:p>
          <a:p>
            <a:pPr>
              <a:spcBef>
                <a:spcPct val="0"/>
              </a:spcBef>
            </a:pPr>
            <a:endParaRPr lang="ru-RU" dirty="0" smtClean="0"/>
          </a:p>
          <a:p>
            <a:pPr>
              <a:spcBef>
                <a:spcPct val="0"/>
              </a:spcBef>
            </a:pPr>
            <a:r>
              <a:rPr lang="ru-RU" dirty="0" smtClean="0"/>
              <a:t>Аттестация руководителей.</a:t>
            </a:r>
          </a:p>
          <a:p>
            <a:pPr marL="0" marR="0" indent="0" algn="l" defTabSz="914400" rtl="0" eaLnBrk="0" fontAlgn="base" latinLnBrk="0" hangingPunct="0">
              <a:lnSpc>
                <a:spcPct val="100000"/>
              </a:lnSpc>
              <a:spcBef>
                <a:spcPct val="0"/>
              </a:spcBef>
              <a:spcAft>
                <a:spcPct val="0"/>
              </a:spcAft>
              <a:buClrTx/>
              <a:buSzTx/>
              <a:buFontTx/>
              <a:buNone/>
              <a:tabLst/>
              <a:defRPr/>
            </a:pPr>
            <a:r>
              <a:rPr lang="ru-RU" sz="1200" kern="1200" dirty="0" smtClean="0">
                <a:solidFill>
                  <a:schemeClr val="tx1"/>
                </a:solidFill>
                <a:latin typeface="+mn-lt"/>
                <a:ea typeface="+mn-ea"/>
                <a:cs typeface="+mn-cs"/>
              </a:rPr>
              <a:t>Для определения уровня профессиональной компетенции руководителей используются специально разработанные контрольно-измерительные материалы (КИМ). На 20 июня 2014 года по новому порядку на соответствие занимаемой должности аттестовано 189 руководителей, из них 26 – претенденты на должность руководителя, не аттестованы 3 человека. Из 163 руководителей, выполнявших КИМ, за весь период аттестации на соответствие занимаемой должности успешно (с первого раза) выполнил КИМ 121 руководитель (74,2%), еще 38 человек (23,3%) аттестованы после вторичного выполнения КИМ или собеседования по 3-му разделу на аттестационной комиссии. Таким образом, 97,5% руководителей, подлежавших аттестации, аттестованы на соответствие занимаемой должности. По итогам успешного выполнения КИМ завершили заполнение портфолио и получают ежемесячные доплаты 7 директоров. </a:t>
            </a:r>
          </a:p>
          <a:p>
            <a:pPr>
              <a:buFont typeface="Arial" pitchFamily="34" charset="0"/>
              <a:buNone/>
              <a:tabLst>
                <a:tab pos="363538" algn="l"/>
              </a:tabLst>
            </a:pPr>
            <a:r>
              <a:rPr lang="ru-RU" sz="1200" dirty="0" smtClean="0">
                <a:latin typeface="Calibri" pitchFamily="34" charset="0"/>
              </a:rPr>
              <a:t>В 2013-2014 учебном году аттестован 71 руководитель, из них 15 – претенденты на должность.</a:t>
            </a:r>
          </a:p>
          <a:p>
            <a:pPr marL="0" marR="0" indent="0" algn="l" defTabSz="914400" rtl="0" eaLnBrk="0" fontAlgn="base" latinLnBrk="0" hangingPunct="0">
              <a:lnSpc>
                <a:spcPct val="100000"/>
              </a:lnSpc>
              <a:spcBef>
                <a:spcPct val="0"/>
              </a:spcBef>
              <a:spcAft>
                <a:spcPct val="0"/>
              </a:spcAft>
              <a:buClrTx/>
              <a:buSzTx/>
              <a:buFontTx/>
              <a:buNone/>
              <a:tabLst/>
              <a:defRPr/>
            </a:pPr>
            <a:r>
              <a:rPr lang="ru-RU" sz="1200" kern="1200" dirty="0" smtClean="0">
                <a:solidFill>
                  <a:schemeClr val="tx1"/>
                </a:solidFill>
                <a:latin typeface="+mn-lt"/>
                <a:ea typeface="+mn-ea"/>
                <a:cs typeface="+mn-cs"/>
              </a:rPr>
              <a:t>С августа 2014 года изменяется формат выполнения 3 блока КИМ. На</a:t>
            </a:r>
            <a:r>
              <a:rPr lang="ru-RU" sz="1200" kern="1200" baseline="0" dirty="0" smtClean="0">
                <a:solidFill>
                  <a:schemeClr val="tx1"/>
                </a:solidFill>
                <a:latin typeface="+mn-lt"/>
                <a:ea typeface="+mn-ea"/>
                <a:cs typeface="+mn-cs"/>
              </a:rPr>
              <a:t> ряду с гипотетической ситуацией нужно будет описывать проблемы и приоритеты своего ОУ.</a:t>
            </a:r>
            <a:endParaRPr lang="ru-RU" sz="12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0"/>
              </a:spcBef>
              <a:spcAft>
                <a:spcPct val="0"/>
              </a:spcAft>
              <a:buClrTx/>
              <a:buSzTx/>
              <a:buFontTx/>
              <a:buNone/>
              <a:tabLst/>
              <a:defRPr/>
            </a:pPr>
            <a:endParaRPr lang="ru-RU" sz="1200" kern="1200" dirty="0" smtClean="0">
              <a:solidFill>
                <a:schemeClr val="tx1"/>
              </a:solidFill>
              <a:latin typeface="+mn-lt"/>
              <a:ea typeface="+mn-ea"/>
              <a:cs typeface="+mn-cs"/>
            </a:endParaRPr>
          </a:p>
          <a:p>
            <a:pPr>
              <a:spcBef>
                <a:spcPct val="0"/>
              </a:spcBef>
            </a:pPr>
            <a:endParaRPr lang="ru-RU" dirty="0" smtClean="0"/>
          </a:p>
          <a:p>
            <a:pPr>
              <a:spcBef>
                <a:spcPct val="0"/>
              </a:spcBef>
            </a:pPr>
            <a:endParaRPr lang="ru-RU" dirty="0" smtClean="0"/>
          </a:p>
          <a:p>
            <a:pPr>
              <a:spcBef>
                <a:spcPct val="0"/>
              </a:spcBef>
            </a:pPr>
            <a:endParaRPr lang="ru-RU" dirty="0" smtClean="0"/>
          </a:p>
          <a:p>
            <a:pPr>
              <a:spcBef>
                <a:spcPct val="0"/>
              </a:spcBef>
            </a:pPr>
            <a:endParaRPr lang="ru-RU" dirty="0" smtClean="0"/>
          </a:p>
        </p:txBody>
      </p:sp>
      <p:sp>
        <p:nvSpPr>
          <p:cNvPr id="4" name="Номер слайда 3"/>
          <p:cNvSpPr>
            <a:spLocks noGrp="1"/>
          </p:cNvSpPr>
          <p:nvPr>
            <p:ph type="sldNum" sz="quarter" idx="5"/>
          </p:nvPr>
        </p:nvSpPr>
        <p:spPr/>
        <p:txBody>
          <a:bodyPr/>
          <a:lstStyle/>
          <a:p>
            <a:pPr>
              <a:defRPr/>
            </a:pPr>
            <a:fld id="{D1401201-C9D5-4EA9-9FFE-6F8D7101F44D}" type="slidenum">
              <a:rPr lang="ru-RU" smtClean="0"/>
              <a:pPr>
                <a:defRPr/>
              </a:pPr>
              <a:t>31</a:t>
            </a:fld>
            <a:endParaRPr lang="ru-R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3" name="Образ слайда 1"/>
          <p:cNvSpPr>
            <a:spLocks noGrp="1" noRot="1" noChangeAspect="1" noTextEdit="1"/>
          </p:cNvSpPr>
          <p:nvPr>
            <p:ph type="sldImg"/>
          </p:nvPr>
        </p:nvSpPr>
        <p:spPr bwMode="auto">
          <a:xfrm>
            <a:off x="1143000" y="684213"/>
            <a:ext cx="4572000" cy="3429000"/>
          </a:xfrm>
          <a:noFill/>
          <a:ln>
            <a:solidFill>
              <a:srgbClr val="000000"/>
            </a:solidFill>
            <a:miter lim="800000"/>
            <a:headEnd/>
            <a:tailEnd/>
          </a:ln>
        </p:spPr>
      </p:sp>
      <p:sp>
        <p:nvSpPr>
          <p:cNvPr id="381954" name="Заметки 2"/>
          <p:cNvSpPr>
            <a:spLocks noGrp="1"/>
          </p:cNvSpPr>
          <p:nvPr>
            <p:ph type="body" idx="1"/>
          </p:nvPr>
        </p:nvSpPr>
        <p:spPr bwMode="auto">
          <a:noFill/>
        </p:spPr>
        <p:txBody>
          <a:bodyPr wrap="square" numCol="1" anchor="t" anchorCtr="0" compatLnSpc="1">
            <a:prstTxWarp prst="textNoShape">
              <a:avLst/>
            </a:prstTxWarp>
          </a:bodyPr>
          <a:lstStyle/>
          <a:p>
            <a:pPr>
              <a:lnSpc>
                <a:spcPct val="80000"/>
              </a:lnSpc>
              <a:spcBef>
                <a:spcPct val="0"/>
              </a:spcBef>
            </a:pPr>
            <a:r>
              <a:rPr lang="ru-RU" sz="1100" dirty="0"/>
              <a:t>По заказу департамента образования АНО «Центр развития молодежи» г.Екатеринбурга </a:t>
            </a:r>
            <a:r>
              <a:rPr lang="ru-RU" sz="1100" dirty="0" smtClean="0"/>
              <a:t>проводил </a:t>
            </a:r>
            <a:r>
              <a:rPr lang="ru-RU" sz="1100" dirty="0"/>
              <a:t>курсы по метапредметности для учителей начальных </a:t>
            </a:r>
            <a:r>
              <a:rPr lang="ru-RU" sz="1100" dirty="0" smtClean="0"/>
              <a:t>классов. </a:t>
            </a:r>
            <a:r>
              <a:rPr lang="ru-RU" sz="1100" dirty="0"/>
              <a:t>В рамках курсов </a:t>
            </a:r>
            <a:r>
              <a:rPr lang="ru-RU" sz="1100" dirty="0" smtClean="0"/>
              <a:t>слушатели </a:t>
            </a:r>
            <a:r>
              <a:rPr lang="ru-RU" sz="1100" dirty="0"/>
              <a:t>курсов были продиагностированы на предмет знания теоретических основ стандартов (в т.ч. метапредметного подхода) и умения решать метапредметные задания. </a:t>
            </a:r>
            <a:r>
              <a:rPr lang="ru-RU" sz="1100" b="0" dirty="0" smtClean="0"/>
              <a:t>Учителя 1-3</a:t>
            </a:r>
            <a:r>
              <a:rPr lang="ru-RU" sz="1100" b="0" baseline="0" dirty="0" smtClean="0"/>
              <a:t> классов</a:t>
            </a:r>
            <a:r>
              <a:rPr lang="ru-RU" sz="1100" b="0" dirty="0" smtClean="0"/>
              <a:t> выполняли задания дважды: в</a:t>
            </a:r>
            <a:r>
              <a:rPr lang="ru-RU" sz="1100" b="0" baseline="0" dirty="0" smtClean="0"/>
              <a:t> начале 1-го и 2-го этапов обучения. На первом этапе обучения многие учителя продемонстрировали низкий уровень теоретических знаний, недостаточный уровень предметных и метапредметных знаний. Вопросы с теоретической составляющей ФГОС практически решены, остались проблемы практического характера. В начале 2014/15 учебного года будет электронное тестирование всех учителей начальной школы в режиме </a:t>
            </a:r>
            <a:r>
              <a:rPr lang="ru-RU" sz="1100" b="0" baseline="0" dirty="0" err="1" smtClean="0"/>
              <a:t>он-лайн</a:t>
            </a:r>
            <a:r>
              <a:rPr lang="ru-RU" sz="1100" b="0" baseline="0" dirty="0" smtClean="0"/>
              <a:t> для определения каждым педагогом своего персонального уровня владения предметом (по 4 основным предметам НШ), </a:t>
            </a:r>
            <a:r>
              <a:rPr lang="ru-RU" sz="1100" b="0" baseline="0" dirty="0" err="1" smtClean="0"/>
              <a:t>метапредметными</a:t>
            </a:r>
            <a:r>
              <a:rPr lang="ru-RU" sz="1100" b="0" baseline="0" dirty="0" smtClean="0"/>
              <a:t> знаниями и умениями решать метапредметные задания. По итогам тестирования будет построено дифференцированное обучение педагогов согласно выявленным проблемам.</a:t>
            </a:r>
            <a:endParaRPr lang="ru-RU" sz="1100" b="0" dirty="0"/>
          </a:p>
          <a:p>
            <a:pPr>
              <a:lnSpc>
                <a:spcPct val="80000"/>
              </a:lnSpc>
              <a:spcBef>
                <a:spcPct val="0"/>
              </a:spcBef>
            </a:pPr>
            <a:endParaRPr lang="ru-RU" sz="1100" dirty="0"/>
          </a:p>
          <a:p>
            <a:pPr>
              <a:lnSpc>
                <a:spcPct val="80000"/>
              </a:lnSpc>
              <a:spcBef>
                <a:spcPct val="0"/>
              </a:spcBef>
            </a:pPr>
            <a:r>
              <a:rPr lang="ru-RU" sz="1200" kern="1200" dirty="0" smtClean="0">
                <a:solidFill>
                  <a:schemeClr val="tx1"/>
                </a:solidFill>
                <a:latin typeface="+mn-lt"/>
                <a:ea typeface="+mn-ea"/>
                <a:cs typeface="+mn-cs"/>
              </a:rPr>
              <a:t>В мае 2014 года проведен мониторинг предметных знаний учителей биологии, математики, физики, химии на умение выполнять задания ЕГЭ. Результаты мониторинга показали значительное увеличение количества его участников, но снова подтвердили недостаточный уровень предметных знаний учителей. Максимальное количество учителей, выполняющих часть «А» без ошибок (стандарт обучения) составило всего 27% (по химии).</a:t>
            </a:r>
            <a:r>
              <a:rPr lang="ru-RU" sz="1200" kern="1200" baseline="0" dirty="0" smtClean="0">
                <a:solidFill>
                  <a:schemeClr val="tx1"/>
                </a:solidFill>
                <a:latin typeface="+mn-lt"/>
                <a:ea typeface="+mn-ea"/>
                <a:cs typeface="+mn-cs"/>
              </a:rPr>
              <a:t> Часть «В» лучше других выполнили учителя математики, но это только 45%. Из части «С» были взяты самые простые задания С1 и С2, а результаты все равно оказались низкими. </a:t>
            </a:r>
          </a:p>
          <a:p>
            <a:pPr>
              <a:lnSpc>
                <a:spcPct val="80000"/>
              </a:lnSpc>
              <a:spcBef>
                <a:spcPct val="0"/>
              </a:spcBef>
            </a:pPr>
            <a:r>
              <a:rPr lang="ru-RU" sz="1200" kern="1200" dirty="0" smtClean="0">
                <a:solidFill>
                  <a:schemeClr val="tx1"/>
                </a:solidFill>
                <a:latin typeface="+mn-lt"/>
                <a:ea typeface="+mn-ea"/>
                <a:cs typeface="+mn-cs"/>
              </a:rPr>
              <a:t>Анализ средних результатов показывает, что учителя неплохо выполнили работу в целом, т.е. большинство учителей не решили 1-2 задания в одной или нескольких частях теста. Лучше всех выполнили часть «А» учителя биологии и химии, часть «В» – учителя математики, часть «С» – также учителя математики, но в целом итоги с более высокими средними результатами оказалась у учителей биологии.</a:t>
            </a:r>
            <a:endParaRPr lang="ru-RU" sz="1100" dirty="0"/>
          </a:p>
          <a:p>
            <a:pPr>
              <a:lnSpc>
                <a:spcPct val="80000"/>
              </a:lnSpc>
              <a:spcBef>
                <a:spcPct val="0"/>
              </a:spcBef>
            </a:pPr>
            <a:endParaRPr lang="ru-RU" sz="1100" dirty="0" smtClean="0"/>
          </a:p>
          <a:p>
            <a:pPr>
              <a:lnSpc>
                <a:spcPct val="80000"/>
              </a:lnSpc>
              <a:spcBef>
                <a:spcPct val="0"/>
              </a:spcBef>
            </a:pPr>
            <a:r>
              <a:rPr lang="ru-RU" sz="1100" dirty="0" smtClean="0"/>
              <a:t>Проблема: недостаточный </a:t>
            </a:r>
            <a:r>
              <a:rPr lang="ru-RU" sz="1100" dirty="0"/>
              <a:t>уровень предметных знаний </a:t>
            </a:r>
            <a:r>
              <a:rPr lang="ru-RU" sz="1100" dirty="0" smtClean="0"/>
              <a:t>учителей.</a:t>
            </a:r>
            <a:endParaRPr lang="ru-RU" sz="1100" dirty="0"/>
          </a:p>
          <a:p>
            <a:pPr>
              <a:lnSpc>
                <a:spcPct val="80000"/>
              </a:lnSpc>
              <a:spcBef>
                <a:spcPct val="0"/>
              </a:spcBef>
              <a:buFontTx/>
              <a:buNone/>
            </a:pPr>
            <a:r>
              <a:rPr lang="ru-RU" sz="1100" dirty="0" smtClean="0"/>
              <a:t> </a:t>
            </a:r>
            <a:endParaRPr lang="ru-RU" sz="1100" dirty="0"/>
          </a:p>
          <a:p>
            <a:pPr>
              <a:lnSpc>
                <a:spcPct val="80000"/>
              </a:lnSpc>
              <a:spcBef>
                <a:spcPct val="0"/>
              </a:spcBef>
            </a:pPr>
            <a:r>
              <a:rPr lang="ru-RU" sz="1100" dirty="0"/>
              <a:t>На решение проблемы предметной подготовки учителей направлен проект управления персоналом «Проф-инвест</a:t>
            </a:r>
            <a:r>
              <a:rPr lang="ru-RU" sz="1100" dirty="0" smtClean="0"/>
              <a:t>». </a:t>
            </a:r>
            <a:endParaRPr lang="ru-RU" sz="1100" dirty="0"/>
          </a:p>
          <a:p>
            <a:pPr>
              <a:lnSpc>
                <a:spcPct val="80000"/>
              </a:lnSpc>
              <a:spcBef>
                <a:spcPct val="0"/>
              </a:spcBef>
            </a:pPr>
            <a:endParaRPr lang="ru-RU" sz="1100" dirty="0"/>
          </a:p>
          <a:p>
            <a:pPr>
              <a:lnSpc>
                <a:spcPct val="80000"/>
              </a:lnSpc>
              <a:spcBef>
                <a:spcPct val="0"/>
              </a:spcBef>
            </a:pPr>
            <a:endParaRPr lang="ru-RU" sz="1100" dirty="0"/>
          </a:p>
          <a:p>
            <a:pPr>
              <a:lnSpc>
                <a:spcPct val="80000"/>
              </a:lnSpc>
              <a:spcBef>
                <a:spcPct val="0"/>
              </a:spcBef>
            </a:pPr>
            <a:endParaRPr lang="ru-RU" sz="1100" dirty="0"/>
          </a:p>
          <a:p>
            <a:pPr>
              <a:lnSpc>
                <a:spcPct val="80000"/>
              </a:lnSpc>
              <a:spcBef>
                <a:spcPct val="0"/>
              </a:spcBef>
            </a:pPr>
            <a:endParaRPr lang="ru-RU" sz="1100" dirty="0"/>
          </a:p>
        </p:txBody>
      </p:sp>
      <p:sp>
        <p:nvSpPr>
          <p:cNvPr id="381955" name="Номер слайда 3"/>
          <p:cNvSpPr txBox="1">
            <a:spLocks noGrp="1"/>
          </p:cNvSpPr>
          <p:nvPr/>
        </p:nvSpPr>
        <p:spPr bwMode="auto">
          <a:xfrm>
            <a:off x="3885178" y="8685257"/>
            <a:ext cx="2971208" cy="457273"/>
          </a:xfrm>
          <a:prstGeom prst="rect">
            <a:avLst/>
          </a:prstGeom>
          <a:noFill/>
          <a:ln w="9525">
            <a:noFill/>
            <a:miter lim="800000"/>
            <a:headEnd/>
            <a:tailEnd/>
          </a:ln>
        </p:spPr>
        <p:txBody>
          <a:bodyPr lIns="91925" tIns="45962" rIns="91925" bIns="45962" anchor="b"/>
          <a:lstStyle/>
          <a:p>
            <a:pPr algn="r"/>
            <a:fld id="{6E809F78-BF1C-4D13-922B-9354A6484100}" type="slidenum">
              <a:rPr lang="ru-RU" sz="1200">
                <a:latin typeface="Calibri" pitchFamily="34" charset="0"/>
              </a:rPr>
              <a:pPr algn="r"/>
              <a:t>33</a:t>
            </a:fld>
            <a:endParaRPr lang="ru-RU" sz="120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Образ слайда 1"/>
          <p:cNvSpPr>
            <a:spLocks noGrp="1" noRot="1" noChangeAspect="1" noTextEdit="1"/>
          </p:cNvSpPr>
          <p:nvPr>
            <p:ph type="sldImg"/>
          </p:nvPr>
        </p:nvSpPr>
        <p:spPr bwMode="auto">
          <a:noFill/>
          <a:ln>
            <a:solidFill>
              <a:srgbClr val="000000"/>
            </a:solidFill>
            <a:miter lim="800000"/>
            <a:headEnd/>
            <a:tailEnd/>
          </a:ln>
        </p:spPr>
      </p:sp>
      <p:sp>
        <p:nvSpPr>
          <p:cNvPr id="149506" name="Заметки 2"/>
          <p:cNvSpPr>
            <a:spLocks noGrp="1"/>
          </p:cNvSpPr>
          <p:nvPr>
            <p:ph type="body" idx="1"/>
          </p:nvPr>
        </p:nvSpPr>
        <p:spPr bwMode="auto">
          <a:noFill/>
        </p:spPr>
        <p:txBody>
          <a:bodyPr wrap="square" numCol="1" anchor="t" anchorCtr="0" compatLnSpc="1">
            <a:prstTxWarp prst="textNoShape">
              <a:avLst/>
            </a:prstTxWarp>
          </a:bodyPr>
          <a:lstStyle/>
          <a:p>
            <a:r>
              <a:rPr lang="ru-RU" sz="1200" i="1" kern="1200" baseline="0" dirty="0" smtClean="0">
                <a:solidFill>
                  <a:schemeClr val="tx1"/>
                </a:solidFill>
                <a:latin typeface="+mn-lt"/>
                <a:ea typeface="+mn-ea"/>
                <a:cs typeface="+mn-cs"/>
              </a:rPr>
              <a:t>Результаты ЕГЭ -2014 по м</a:t>
            </a:r>
            <a:r>
              <a:rPr lang="ru-RU" sz="1200" i="1" kern="1200" dirty="0" smtClean="0">
                <a:solidFill>
                  <a:schemeClr val="tx1"/>
                </a:solidFill>
                <a:latin typeface="+mn-lt"/>
                <a:ea typeface="+mn-ea"/>
                <a:cs typeface="+mn-cs"/>
              </a:rPr>
              <a:t>атематике </a:t>
            </a:r>
          </a:p>
          <a:p>
            <a:r>
              <a:rPr lang="ru-RU" b="0" i="0" dirty="0" smtClean="0"/>
              <a:t>Тенденция: городские результаты</a:t>
            </a:r>
            <a:r>
              <a:rPr lang="ru-RU" b="0" i="0" baseline="0" dirty="0" smtClean="0"/>
              <a:t> показателей </a:t>
            </a:r>
            <a:r>
              <a:rPr lang="ru-RU" b="0" i="0" dirty="0" smtClean="0"/>
              <a:t>в динамике отрицательные. В этом году –</a:t>
            </a:r>
            <a:r>
              <a:rPr lang="ru-RU" b="0" i="0" baseline="0" dirty="0" smtClean="0"/>
              <a:t> динамика положительная.</a:t>
            </a:r>
            <a:r>
              <a:rPr lang="ru-RU" b="0" i="0" dirty="0" smtClean="0"/>
              <a:t> </a:t>
            </a:r>
            <a:endParaRPr lang="ru-RU" b="0" i="0" baseline="0" dirty="0" smtClean="0"/>
          </a:p>
          <a:p>
            <a:r>
              <a:rPr lang="ru-RU" b="0" i="0" baseline="0" dirty="0" smtClean="0"/>
              <a:t>Ленинский район – лучший результат в г. Перми.</a:t>
            </a:r>
            <a:endParaRPr lang="ru-RU" b="0" i="0" dirty="0" smtClean="0"/>
          </a:p>
          <a:p>
            <a:pPr eaLnBrk="1" hangingPunct="1">
              <a:spcBef>
                <a:spcPct val="0"/>
              </a:spcBef>
            </a:pPr>
            <a:endParaRPr lang="ru-RU" sz="1200" i="1" kern="1200" baseline="0" dirty="0" smtClean="0">
              <a:solidFill>
                <a:schemeClr val="tx1"/>
              </a:solidFill>
              <a:latin typeface="+mn-lt"/>
              <a:ea typeface="+mn-ea"/>
              <a:cs typeface="+mn-cs"/>
            </a:endParaRPr>
          </a:p>
        </p:txBody>
      </p:sp>
      <p:sp>
        <p:nvSpPr>
          <p:cNvPr id="149507" name="Номер слайда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F705CA87-CE30-4DBC-B148-763730F81AD3}" type="slidenum">
              <a:rPr lang="ru-RU" sz="1200">
                <a:latin typeface="Calibri" pitchFamily="34" charset="0"/>
              </a:rPr>
              <a:pPr algn="r"/>
              <a:t>4</a:t>
            </a:fld>
            <a:endParaRPr lang="ru-RU" sz="120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ru-RU" i="1" dirty="0" smtClean="0"/>
              <a:t>Гимназия №17 – 1 место в городе, 1 место в районе среди  инновационных</a:t>
            </a:r>
            <a:r>
              <a:rPr lang="ru-RU" i="1" baseline="0" dirty="0" smtClean="0"/>
              <a:t> школ , среди общеобразовательных – 32 школа.</a:t>
            </a:r>
          </a:p>
          <a:p>
            <a:pPr marL="0" marR="0" indent="0" algn="l" defTabSz="914400" rtl="0" eaLnBrk="0" fontAlgn="base" latinLnBrk="0" hangingPunct="0">
              <a:lnSpc>
                <a:spcPct val="100000"/>
              </a:lnSpc>
              <a:spcBef>
                <a:spcPct val="30000"/>
              </a:spcBef>
              <a:spcAft>
                <a:spcPct val="0"/>
              </a:spcAft>
              <a:buClrTx/>
              <a:buSzTx/>
              <a:buFontTx/>
              <a:buNone/>
              <a:tabLst/>
              <a:defRPr/>
            </a:pPr>
            <a:r>
              <a:rPr lang="ru-RU" i="1" baseline="0" dirty="0" smtClean="0"/>
              <a:t>Положительная динамика в сравнении с прошлым учебным годом у  школ 6, 28, 32.</a:t>
            </a:r>
            <a:endParaRPr lang="ru-RU" i="1" dirty="0" smtClean="0"/>
          </a:p>
          <a:p>
            <a:endParaRPr lang="ru-RU" dirty="0"/>
          </a:p>
        </p:txBody>
      </p:sp>
      <p:sp>
        <p:nvSpPr>
          <p:cNvPr id="4" name="Номер слайда 3"/>
          <p:cNvSpPr>
            <a:spLocks noGrp="1"/>
          </p:cNvSpPr>
          <p:nvPr>
            <p:ph type="sldNum" sz="quarter" idx="10"/>
          </p:nvPr>
        </p:nvSpPr>
        <p:spPr/>
        <p:txBody>
          <a:bodyPr/>
          <a:lstStyle/>
          <a:p>
            <a:pPr>
              <a:defRPr/>
            </a:pPr>
            <a:fld id="{36F28146-C11B-481B-8213-CB07AAE33AC0}" type="slidenum">
              <a:rPr lang="ru-RU" smtClean="0"/>
              <a:pPr>
                <a:defRPr/>
              </a:pPr>
              <a:t>5</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Образ слайда 1"/>
          <p:cNvSpPr>
            <a:spLocks noGrp="1" noRot="1" noChangeAspect="1" noTextEdit="1"/>
          </p:cNvSpPr>
          <p:nvPr>
            <p:ph type="sldImg"/>
          </p:nvPr>
        </p:nvSpPr>
        <p:spPr bwMode="auto">
          <a:noFill/>
          <a:ln>
            <a:solidFill>
              <a:srgbClr val="000000"/>
            </a:solidFill>
            <a:miter lim="800000"/>
            <a:headEnd/>
            <a:tailEnd/>
          </a:ln>
        </p:spPr>
      </p:sp>
      <p:sp>
        <p:nvSpPr>
          <p:cNvPr id="165890" name="Заметки 2"/>
          <p:cNvSpPr>
            <a:spLocks noGrp="1"/>
          </p:cNvSpPr>
          <p:nvPr>
            <p:ph type="body" idx="1"/>
          </p:nvPr>
        </p:nvSpPr>
        <p:spPr bwMode="auto">
          <a:noFill/>
        </p:spPr>
        <p:txBody>
          <a:bodyPr wrap="square" numCol="1" anchor="t" anchorCtr="0" compatLnSpc="1">
            <a:prstTxWarp prst="textNoShape">
              <a:avLst/>
            </a:prstTxWarp>
          </a:bodyPr>
          <a:lstStyle/>
          <a:p>
            <a:r>
              <a:rPr lang="ru-RU" sz="1200" i="1" kern="1200" baseline="0" dirty="0" smtClean="0">
                <a:solidFill>
                  <a:schemeClr val="tx1"/>
                </a:solidFill>
                <a:latin typeface="+mn-lt"/>
                <a:ea typeface="+mn-ea"/>
                <a:cs typeface="+mn-cs"/>
              </a:rPr>
              <a:t>Результаты ЕГЭ  по русскому языку</a:t>
            </a:r>
            <a:r>
              <a:rPr lang="ru-RU" sz="1200" i="1" kern="1200" dirty="0" smtClean="0">
                <a:solidFill>
                  <a:schemeClr val="tx1"/>
                </a:solidFill>
                <a:latin typeface="+mn-lt"/>
                <a:ea typeface="+mn-ea"/>
                <a:cs typeface="+mn-cs"/>
              </a:rPr>
              <a:t>  в динамике</a:t>
            </a:r>
            <a:r>
              <a:rPr lang="ru-RU" sz="1200" i="1" kern="1200" baseline="0" dirty="0" smtClean="0">
                <a:solidFill>
                  <a:schemeClr val="tx1"/>
                </a:solidFill>
                <a:latin typeface="+mn-lt"/>
                <a:ea typeface="+mn-ea"/>
                <a:cs typeface="+mn-cs"/>
              </a:rPr>
              <a:t> положительные.</a:t>
            </a:r>
            <a:endParaRPr lang="ru-RU" sz="1200" i="1" kern="1200" dirty="0" smtClean="0">
              <a:solidFill>
                <a:schemeClr val="tx1"/>
              </a:solidFill>
              <a:latin typeface="+mn-lt"/>
              <a:ea typeface="+mn-ea"/>
              <a:cs typeface="+mn-cs"/>
            </a:endParaRPr>
          </a:p>
          <a:p>
            <a:pPr>
              <a:buFontTx/>
              <a:buChar char="-"/>
            </a:pPr>
            <a:endParaRPr lang="ru-RU" i="1" baseline="0" dirty="0" smtClean="0">
              <a:solidFill>
                <a:srgbClr val="FF0000"/>
              </a:solidFill>
            </a:endParaRPr>
          </a:p>
          <a:p>
            <a:pPr eaLnBrk="1" hangingPunct="1">
              <a:spcBef>
                <a:spcPct val="0"/>
              </a:spcBef>
            </a:pPr>
            <a:endParaRPr lang="ru-RU" dirty="0" smtClean="0"/>
          </a:p>
        </p:txBody>
      </p:sp>
      <p:sp>
        <p:nvSpPr>
          <p:cNvPr id="165891" name="Номер слайда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9E729B2A-1F9C-4415-9785-B0EEEA750BCD}" type="slidenum">
              <a:rPr lang="ru-RU" sz="1200">
                <a:latin typeface="Calibri" pitchFamily="34" charset="0"/>
              </a:rPr>
              <a:pPr algn="r"/>
              <a:t>8</a:t>
            </a:fld>
            <a:endParaRPr lang="ru-RU" sz="12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eaLnBrk="1" hangingPunct="1">
              <a:spcBef>
                <a:spcPct val="0"/>
              </a:spcBef>
            </a:pPr>
            <a:r>
              <a:rPr lang="ru-RU" i="1" dirty="0" smtClean="0"/>
              <a:t>Результаты всех ОУ Ленинского района</a:t>
            </a:r>
            <a:r>
              <a:rPr lang="ru-RU" i="1" baseline="0" dirty="0" smtClean="0"/>
              <a:t> равны или выше результатов РФ. Гимназия №17 -2 место в городе и 1 место в районе среди инновационных школ , школа 32 – среди общеобразовательных.</a:t>
            </a:r>
          </a:p>
          <a:p>
            <a:pPr eaLnBrk="1" hangingPunct="1">
              <a:spcBef>
                <a:spcPct val="0"/>
              </a:spcBef>
            </a:pPr>
            <a:r>
              <a:rPr lang="ru-RU" i="1" baseline="0" dirty="0" smtClean="0"/>
              <a:t>В сравнении с предыдущим годом положительная динамика -  школа 2,6, гимназии 11, 17, лицей 1</a:t>
            </a:r>
            <a:endParaRPr lang="ru-RU" i="1" dirty="0" smtClean="0"/>
          </a:p>
        </p:txBody>
      </p:sp>
      <p:sp>
        <p:nvSpPr>
          <p:cNvPr id="4" name="Номер слайда 3"/>
          <p:cNvSpPr>
            <a:spLocks noGrp="1"/>
          </p:cNvSpPr>
          <p:nvPr>
            <p:ph type="sldNum" sz="quarter" idx="10"/>
          </p:nvPr>
        </p:nvSpPr>
        <p:spPr/>
        <p:txBody>
          <a:bodyPr/>
          <a:lstStyle/>
          <a:p>
            <a:pPr>
              <a:defRPr/>
            </a:pPr>
            <a:fld id="{36F28146-C11B-481B-8213-CB07AAE33AC0}" type="slidenum">
              <a:rPr lang="ru-RU" smtClean="0"/>
              <a:pPr>
                <a:defRPr/>
              </a:pPr>
              <a:t>9</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Образ слайда 1"/>
          <p:cNvSpPr>
            <a:spLocks noGrp="1" noRot="1" noChangeAspect="1" noTextEdit="1"/>
          </p:cNvSpPr>
          <p:nvPr>
            <p:ph type="sldImg"/>
          </p:nvPr>
        </p:nvSpPr>
        <p:spPr bwMode="auto">
          <a:noFill/>
          <a:ln>
            <a:solidFill>
              <a:srgbClr val="000000"/>
            </a:solidFill>
            <a:miter lim="800000"/>
            <a:headEnd/>
            <a:tailEnd/>
          </a:ln>
        </p:spPr>
      </p:sp>
      <p:sp>
        <p:nvSpPr>
          <p:cNvPr id="184322" name="Заметки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ru-RU" i="1" dirty="0" smtClean="0"/>
              <a:t>Предметы</a:t>
            </a:r>
            <a:r>
              <a:rPr lang="ru-RU" i="1" baseline="0" dirty="0" smtClean="0"/>
              <a:t> по выбору</a:t>
            </a:r>
          </a:p>
          <a:p>
            <a:pPr marL="0" marR="0" indent="0" algn="l" defTabSz="914400" rtl="0" eaLnBrk="0" fontAlgn="base" latinLnBrk="0" hangingPunct="0">
              <a:lnSpc>
                <a:spcPct val="100000"/>
              </a:lnSpc>
              <a:spcBef>
                <a:spcPct val="30000"/>
              </a:spcBef>
              <a:spcAft>
                <a:spcPct val="0"/>
              </a:spcAft>
              <a:buClrTx/>
              <a:buSzTx/>
              <a:buFontTx/>
              <a:buNone/>
              <a:tabLst/>
              <a:defRPr/>
            </a:pPr>
            <a:r>
              <a:rPr lang="ru-RU" i="1" baseline="0" dirty="0" smtClean="0"/>
              <a:t>Положительная динамика по биологии, по остальным предметам – отрицательная.</a:t>
            </a:r>
            <a:endParaRPr lang="ru-RU" i="1" dirty="0" smtClean="0"/>
          </a:p>
          <a:p>
            <a:pPr eaLnBrk="1" hangingPunct="1">
              <a:spcBef>
                <a:spcPct val="0"/>
              </a:spcBef>
            </a:pPr>
            <a:endParaRPr lang="ru-RU" dirty="0" smtClean="0"/>
          </a:p>
          <a:p>
            <a:pPr eaLnBrk="1" hangingPunct="1">
              <a:spcBef>
                <a:spcPct val="0"/>
              </a:spcBef>
            </a:pPr>
            <a:endParaRPr lang="ru-RU" dirty="0" smtClean="0"/>
          </a:p>
        </p:txBody>
      </p:sp>
      <p:sp>
        <p:nvSpPr>
          <p:cNvPr id="184323" name="Номер слайда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DFBE7C0-C492-4049-B422-497FB73435C3}" type="slidenum">
              <a:rPr lang="ru-RU" sz="1200">
                <a:latin typeface="Calibri" pitchFamily="34" charset="0"/>
              </a:rPr>
              <a:pPr algn="r"/>
              <a:t>12</a:t>
            </a:fld>
            <a:endParaRPr lang="ru-RU" sz="120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На слайдах около данных 2014 года помимо среднего балла по ОУ указан % сдававших от общего</a:t>
            </a:r>
            <a:r>
              <a:rPr lang="ru-RU" baseline="0" dirty="0" smtClean="0"/>
              <a:t> количества выпускников</a:t>
            </a:r>
            <a:endParaRPr lang="ru-RU" dirty="0" smtClean="0"/>
          </a:p>
          <a:p>
            <a:r>
              <a:rPr lang="ru-RU" dirty="0" smtClean="0"/>
              <a:t>Положительная динамика у школы 2, 7, 21, 32, лицей 1. </a:t>
            </a:r>
          </a:p>
          <a:p>
            <a:r>
              <a:rPr lang="ru-RU" dirty="0" smtClean="0"/>
              <a:t>В 2014 г. среди инновационных школ 1 место</a:t>
            </a:r>
            <a:r>
              <a:rPr lang="ru-RU" baseline="0" dirty="0" smtClean="0"/>
              <a:t> в районе Гимназия 17 (-), среди общеобразовательных – школа 32.</a:t>
            </a:r>
            <a:endParaRPr lang="ru-RU" dirty="0"/>
          </a:p>
        </p:txBody>
      </p:sp>
      <p:sp>
        <p:nvSpPr>
          <p:cNvPr id="4" name="Номер слайда 3"/>
          <p:cNvSpPr>
            <a:spLocks noGrp="1"/>
          </p:cNvSpPr>
          <p:nvPr>
            <p:ph type="sldNum" sz="quarter" idx="10"/>
          </p:nvPr>
        </p:nvSpPr>
        <p:spPr/>
        <p:txBody>
          <a:bodyPr/>
          <a:lstStyle/>
          <a:p>
            <a:pPr>
              <a:defRPr/>
            </a:pPr>
            <a:fld id="{36F28146-C11B-481B-8213-CB07AAE33AC0}" type="slidenum">
              <a:rPr lang="ru-RU" smtClean="0"/>
              <a:pPr>
                <a:defRPr/>
              </a:pPr>
              <a:t>13</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ru-RU" dirty="0" smtClean="0"/>
              <a:t>На слайдах около данных 2014 года помимо среднего балла по ОУ указан % сдававших от общего</a:t>
            </a:r>
            <a:r>
              <a:rPr lang="ru-RU" baseline="0" dirty="0" smtClean="0"/>
              <a:t> количества выпускников</a:t>
            </a:r>
            <a:endParaRPr lang="ru-RU" dirty="0" smtClean="0"/>
          </a:p>
          <a:p>
            <a:endParaRPr lang="ru-RU" dirty="0" smtClean="0"/>
          </a:p>
          <a:p>
            <a:r>
              <a:rPr lang="ru-RU" dirty="0" smtClean="0"/>
              <a:t>Положительная</a:t>
            </a:r>
            <a:r>
              <a:rPr lang="ru-RU" baseline="0" dirty="0" smtClean="0"/>
              <a:t> динамика только у школы 21.</a:t>
            </a:r>
          </a:p>
          <a:p>
            <a:r>
              <a:rPr lang="ru-RU" baseline="0" dirty="0" smtClean="0"/>
              <a:t>1 место в районе среди инновационных школ- гимназия 17 (-), среди общеобразовательных – школа 32 (-). Однако, в сравнении с прошлым годом, динамика результатов ОУ по отношению к себе отрицательная</a:t>
            </a:r>
            <a:endParaRPr lang="ru-RU" dirty="0"/>
          </a:p>
        </p:txBody>
      </p:sp>
      <p:sp>
        <p:nvSpPr>
          <p:cNvPr id="4" name="Номер слайда 3"/>
          <p:cNvSpPr>
            <a:spLocks noGrp="1"/>
          </p:cNvSpPr>
          <p:nvPr>
            <p:ph type="sldNum" sz="quarter" idx="10"/>
          </p:nvPr>
        </p:nvSpPr>
        <p:spPr/>
        <p:txBody>
          <a:bodyPr/>
          <a:lstStyle/>
          <a:p>
            <a:pPr>
              <a:defRPr/>
            </a:pPr>
            <a:fld id="{36F28146-C11B-481B-8213-CB07AAE33AC0}" type="slidenum">
              <a:rPr lang="ru-RU" smtClean="0"/>
              <a:pPr>
                <a:defRPr/>
              </a:pPr>
              <a:t>14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CDE99162-F109-4FA3-AC33-6A9CE101BF56}" type="datetimeFigureOut">
              <a:rPr lang="ru-RU" smtClean="0"/>
              <a:pPr/>
              <a:t>28.08.2014</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15336192-8FED-4F82-969B-7C6B231C522A}"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DE99162-F109-4FA3-AC33-6A9CE101BF56}" type="datetimeFigureOut">
              <a:rPr lang="ru-RU" smtClean="0"/>
              <a:pPr/>
              <a:t>28.08.2014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5336192-8FED-4F82-969B-7C6B231C522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DE99162-F109-4FA3-AC33-6A9CE101BF56}" type="datetimeFigureOut">
              <a:rPr lang="ru-RU" smtClean="0"/>
              <a:pPr/>
              <a:t>28.08.2014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5336192-8FED-4F82-969B-7C6B231C522A}"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rtlCol="0">
            <a:normAutofit/>
          </a:bodyPr>
          <a:lstStyle/>
          <a:p>
            <a:pPr lvl="0"/>
            <a:r>
              <a:rPr lang="ru-RU" noProof="0" smtClean="0"/>
              <a:t>Вставка таблицы</a:t>
            </a:r>
            <a:endParaRPr lang="ru-RU" noProof="0"/>
          </a:p>
        </p:txBody>
      </p:sp>
      <p:sp>
        <p:nvSpPr>
          <p:cNvPr id="4" name="Дата 3"/>
          <p:cNvSpPr>
            <a:spLocks noGrp="1"/>
          </p:cNvSpPr>
          <p:nvPr>
            <p:ph type="dt" sz="half" idx="10"/>
          </p:nvPr>
        </p:nvSpPr>
        <p:spPr>
          <a:xfrm>
            <a:off x="457200" y="6245225"/>
            <a:ext cx="2133600" cy="476250"/>
          </a:xfrm>
          <a:prstGeom prst="rect">
            <a:avLst/>
          </a:prstGeom>
        </p:spPr>
        <p:txBody>
          <a:bodyPr/>
          <a:lstStyle>
            <a:lvl1pPr fontAlgn="auto">
              <a:spcBef>
                <a:spcPts val="0"/>
              </a:spcBef>
              <a:spcAft>
                <a:spcPts val="0"/>
              </a:spcAft>
              <a:defRPr>
                <a:solidFill>
                  <a:prstClr val="black"/>
                </a:solidFill>
                <a:latin typeface="+mn-lt"/>
              </a:defRPr>
            </a:lvl1pPr>
          </a:lstStyle>
          <a:p>
            <a:pPr>
              <a:defRPr/>
            </a:pPr>
            <a:fld id="{9CB09E29-E1FF-4D3A-9D11-B91BD37E3C26}" type="datetimeFigureOut">
              <a:rPr lang="ru-RU"/>
              <a:pPr>
                <a:defRPr/>
              </a:pPr>
              <a:t>28.08.2014</a:t>
            </a:fld>
            <a:endParaRPr lang="ru-RU"/>
          </a:p>
        </p:txBody>
      </p:sp>
      <p:sp>
        <p:nvSpPr>
          <p:cNvPr id="5" name="Нижний колонтитул 4"/>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solidFill>
                  <a:prstClr val="black"/>
                </a:solidFill>
                <a:latin typeface="+mn-lt"/>
              </a:defRPr>
            </a:lvl1pPr>
          </a:lstStyle>
          <a:p>
            <a:pPr>
              <a:defRPr/>
            </a:pPr>
            <a:endParaRPr lang="ru-RU"/>
          </a:p>
        </p:txBody>
      </p:sp>
      <p:sp>
        <p:nvSpPr>
          <p:cNvPr id="6" name="Номер слайда 5"/>
          <p:cNvSpPr>
            <a:spLocks noGrp="1"/>
          </p:cNvSpPr>
          <p:nvPr>
            <p:ph type="sldNum" sz="quarter" idx="12"/>
          </p:nvPr>
        </p:nvSpPr>
        <p:spPr>
          <a:xfrm>
            <a:off x="6553200" y="6245225"/>
            <a:ext cx="2133600" cy="476250"/>
          </a:xfrm>
          <a:prstGeom prst="rect">
            <a:avLst/>
          </a:prstGeom>
        </p:spPr>
        <p:txBody>
          <a:bodyPr/>
          <a:lstStyle>
            <a:lvl1pPr fontAlgn="auto">
              <a:spcBef>
                <a:spcPts val="0"/>
              </a:spcBef>
              <a:spcAft>
                <a:spcPts val="0"/>
              </a:spcAft>
              <a:defRPr>
                <a:solidFill>
                  <a:prstClr val="black"/>
                </a:solidFill>
                <a:latin typeface="+mn-lt"/>
              </a:defRPr>
            </a:lvl1pPr>
          </a:lstStyle>
          <a:p>
            <a:pPr>
              <a:defRPr/>
            </a:pPr>
            <a:fld id="{ED56BD74-8F9B-4C6F-807A-9A053B9F995C}"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DE99162-F109-4FA3-AC33-6A9CE101BF56}" type="datetimeFigureOut">
              <a:rPr lang="ru-RU" smtClean="0"/>
              <a:pPr/>
              <a:t>28.08.2014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5336192-8FED-4F82-969B-7C6B231C522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CDE99162-F109-4FA3-AC33-6A9CE101BF56}" type="datetimeFigureOut">
              <a:rPr lang="ru-RU" smtClean="0"/>
              <a:pPr/>
              <a:t>28.08.2014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5336192-8FED-4F82-969B-7C6B231C522A}"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DE99162-F109-4FA3-AC33-6A9CE101BF56}" type="datetimeFigureOut">
              <a:rPr lang="ru-RU" smtClean="0"/>
              <a:pPr/>
              <a:t>28.08.2014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5336192-8FED-4F82-969B-7C6B231C522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DE99162-F109-4FA3-AC33-6A9CE101BF56}" type="datetimeFigureOut">
              <a:rPr lang="ru-RU" smtClean="0"/>
              <a:pPr/>
              <a:t>28.08.2014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15336192-8FED-4F82-969B-7C6B231C522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CDE99162-F109-4FA3-AC33-6A9CE101BF56}" type="datetimeFigureOut">
              <a:rPr lang="ru-RU" smtClean="0"/>
              <a:pPr/>
              <a:t>28.08.2014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15336192-8FED-4F82-969B-7C6B231C522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CDE99162-F109-4FA3-AC33-6A9CE101BF56}" type="datetimeFigureOut">
              <a:rPr lang="ru-RU" smtClean="0"/>
              <a:pPr/>
              <a:t>28.08.2014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15336192-8FED-4F82-969B-7C6B231C522A}"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DE99162-F109-4FA3-AC33-6A9CE101BF56}" type="datetimeFigureOut">
              <a:rPr lang="ru-RU" smtClean="0"/>
              <a:pPr/>
              <a:t>28.08.2014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5336192-8FED-4F82-969B-7C6B231C522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CDE99162-F109-4FA3-AC33-6A9CE101BF56}" type="datetimeFigureOut">
              <a:rPr lang="ru-RU" smtClean="0"/>
              <a:pPr/>
              <a:t>28.08.2014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5336192-8FED-4F82-969B-7C6B231C522A}"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DE99162-F109-4FA3-AC33-6A9CE101BF56}" type="datetimeFigureOut">
              <a:rPr lang="ru-RU" smtClean="0"/>
              <a:pPr/>
              <a:t>28.08.2014</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5336192-8FED-4F82-969B-7C6B231C522A}"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oleObject" Target="../embeddings/_____Microsoft_Office_Excel_97-20032.xls"/><Relationship Id="rId4" Type="http://schemas.openxmlformats.org/officeDocument/2006/relationships/oleObject" Target="../embeddings/_____Microsoft_Office_Excel_97-20031.xls"/></Relationships>
</file>

<file path=ppt/slides/_rels/slide32.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357299"/>
            <a:ext cx="7772400" cy="2428892"/>
          </a:xfrm>
        </p:spPr>
        <p:txBody>
          <a:bodyPr>
            <a:normAutofit/>
          </a:bodyPr>
          <a:lstStyle/>
          <a:p>
            <a:r>
              <a:rPr lang="ru-RU" dirty="0" smtClean="0"/>
              <a:t>Результативность деятельности </a:t>
            </a:r>
            <a:br>
              <a:rPr lang="ru-RU" dirty="0" smtClean="0"/>
            </a:br>
            <a:r>
              <a:rPr lang="ru-RU" dirty="0" smtClean="0"/>
              <a:t>в 2013-2014 учебном году               МБОУ «СОШ №6»г.Перми</a:t>
            </a:r>
            <a:endParaRPr lang="ru-RU" dirty="0"/>
          </a:p>
        </p:txBody>
      </p:sp>
      <p:sp>
        <p:nvSpPr>
          <p:cNvPr id="3" name="Подзаголовок 2"/>
          <p:cNvSpPr>
            <a:spLocks noGrp="1"/>
          </p:cNvSpPr>
          <p:nvPr>
            <p:ph type="subTitle" idx="1"/>
          </p:nvPr>
        </p:nvSpPr>
        <p:spPr>
          <a:xfrm>
            <a:off x="1371600" y="4857760"/>
            <a:ext cx="6400800" cy="781040"/>
          </a:xfrm>
        </p:spPr>
        <p:txBody>
          <a:bodyPr/>
          <a:lstStyle/>
          <a:p>
            <a:r>
              <a:rPr lang="ru-RU" dirty="0" smtClean="0"/>
              <a:t>29августа 2014г.</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Русский язык ЕГЭ МБОУ «СОШ №6»</a:t>
            </a:r>
            <a:endParaRPr lang="ru-RU" dirty="0"/>
          </a:p>
        </p:txBody>
      </p:sp>
      <p:graphicFrame>
        <p:nvGraphicFramePr>
          <p:cNvPr id="3" name="Диаграмма 2"/>
          <p:cNvGraphicFramePr/>
          <p:nvPr/>
        </p:nvGraphicFramePr>
        <p:xfrm>
          <a:off x="571472" y="1397000"/>
          <a:ext cx="8429684" cy="510383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Средний балл по русскому языку</a:t>
            </a:r>
            <a:endParaRPr lang="ru-RU" dirty="0"/>
          </a:p>
        </p:txBody>
      </p:sp>
      <p:graphicFrame>
        <p:nvGraphicFramePr>
          <p:cNvPr id="3" name="Диаграмма 2"/>
          <p:cNvGraphicFramePr/>
          <p:nvPr/>
        </p:nvGraphicFramePr>
        <p:xfrm>
          <a:off x="571472" y="1397000"/>
          <a:ext cx="8143932" cy="51752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Заголовок 1"/>
          <p:cNvSpPr>
            <a:spLocks noGrp="1"/>
          </p:cNvSpPr>
          <p:nvPr>
            <p:ph type="title"/>
          </p:nvPr>
        </p:nvSpPr>
        <p:spPr>
          <a:xfrm>
            <a:off x="1357313" y="44450"/>
            <a:ext cx="7500937" cy="928688"/>
          </a:xfrm>
        </p:spPr>
        <p:txBody>
          <a:bodyPr/>
          <a:lstStyle/>
          <a:p>
            <a:r>
              <a:rPr lang="ru-RU" sz="2400" dirty="0" smtClean="0"/>
              <a:t>Результаты ЕГЭ по «любимым предметам»</a:t>
            </a:r>
          </a:p>
        </p:txBody>
      </p:sp>
      <p:graphicFrame>
        <p:nvGraphicFramePr>
          <p:cNvPr id="176213" name="Group 85"/>
          <p:cNvGraphicFramePr>
            <a:graphicFrameLocks noGrp="1"/>
          </p:cNvGraphicFramePr>
          <p:nvPr>
            <p:ph idx="1"/>
          </p:nvPr>
        </p:nvGraphicFramePr>
        <p:xfrm>
          <a:off x="251521" y="1196752"/>
          <a:ext cx="8712968" cy="5112570"/>
        </p:xfrm>
        <a:graphic>
          <a:graphicData uri="http://schemas.openxmlformats.org/drawingml/2006/table">
            <a:tbl>
              <a:tblPr/>
              <a:tblGrid>
                <a:gridCol w="1265985"/>
                <a:gridCol w="670228"/>
                <a:gridCol w="819168"/>
                <a:gridCol w="628994"/>
                <a:gridCol w="864096"/>
                <a:gridCol w="648072"/>
                <a:gridCol w="792088"/>
                <a:gridCol w="648072"/>
                <a:gridCol w="864096"/>
                <a:gridCol w="648072"/>
                <a:gridCol w="864097"/>
              </a:tblGrid>
              <a:tr h="520233">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2010</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hMerge="1">
                  <a:txBody>
                    <a:bodyPr/>
                    <a:lstStyle/>
                    <a:p>
                      <a:endParaRPr lang="ru-RU"/>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2011</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chemeClr val="tx1"/>
                        </a:solidFill>
                        <a:effectLst/>
                        <a:latin typeface="Times New Roman" pitchFamily="18" charset="0"/>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2012 </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hMerge="1">
                  <a:txBody>
                    <a:bodyPr/>
                    <a:lstStyle/>
                    <a:p>
                      <a:endParaRPr lang="ru-RU"/>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1600" b="1" i="0" u="none" strike="noStrike" cap="none" normalizeH="0" baseline="0" dirty="0" smtClean="0">
                          <a:ln>
                            <a:noFill/>
                          </a:ln>
                          <a:solidFill>
                            <a:schemeClr val="tx1"/>
                          </a:solidFill>
                          <a:effectLst/>
                          <a:latin typeface="Times New Roman" pitchFamily="18" charset="0"/>
                        </a:rPr>
                        <a:t>2013</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chemeClr val="tx1"/>
                        </a:solidFill>
                        <a:effectLst/>
                        <a:latin typeface="Times New Roman" pitchFamily="18" charset="0"/>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1600" b="1" i="0" u="none" strike="noStrike" cap="none" normalizeH="0" baseline="0" dirty="0" smtClean="0">
                          <a:ln>
                            <a:noFill/>
                          </a:ln>
                          <a:solidFill>
                            <a:schemeClr val="tx1"/>
                          </a:solidFill>
                          <a:effectLst/>
                          <a:latin typeface="Times New Roman" pitchFamily="18" charset="0"/>
                        </a:rPr>
                        <a:t>2014</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hMerge="1">
                  <a:txBody>
                    <a:bodyPr/>
                    <a:lstStyle/>
                    <a:p>
                      <a:endParaRPr lang="ru-RU"/>
                    </a:p>
                  </a:txBody>
                  <a:tcPr/>
                </a:tc>
              </a:tr>
              <a:tr h="763693">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ПК</a:t>
                      </a:r>
                    </a:p>
                  </a:txBody>
                  <a:tcPr horzOverflow="overflow">
                    <a:lnL w="254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Пермь</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ПК</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Пермь</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ПК</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Пермь</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ПК</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Пермь</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ПК</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Пермь</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90253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Биология</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FF0000"/>
                          </a:solidFill>
                          <a:effectLst/>
                          <a:latin typeface="Times New Roman" pitchFamily="18" charset="0"/>
                        </a:rPr>
                        <a:t>56</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rgbClr val="FF0000"/>
                          </a:solidFill>
                          <a:effectLst/>
                          <a:latin typeface="Times New Roman" pitchFamily="18" charset="0"/>
                        </a:rPr>
                        <a:t>55,1</a:t>
                      </a:r>
                      <a:endParaRPr kumimoji="0" lang="ru-RU" sz="1600" b="1" i="0" u="none" strike="noStrike" cap="none" normalizeH="0" baseline="0" dirty="0" smtClean="0">
                        <a:ln>
                          <a:noFill/>
                        </a:ln>
                        <a:solidFill>
                          <a:srgbClr val="FF0000"/>
                        </a:solidFill>
                        <a:effectLst/>
                        <a:latin typeface="Times New Roman" pitchFamily="18"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55,7</a:t>
                      </a:r>
                      <a:endParaRPr kumimoji="0" lang="ru-RU" sz="16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56,</a:t>
                      </a:r>
                      <a:r>
                        <a:rPr kumimoji="0" lang="en-US" sz="1600" b="1" i="0" u="none" strike="noStrike" cap="none" normalizeH="0" baseline="0" dirty="0" smtClean="0">
                          <a:ln>
                            <a:noFill/>
                          </a:ln>
                          <a:solidFill>
                            <a:schemeClr val="tx1"/>
                          </a:solidFill>
                          <a:effectLst/>
                          <a:latin typeface="Times New Roman" pitchFamily="18" charset="0"/>
                        </a:rPr>
                        <a:t>8</a:t>
                      </a:r>
                      <a:endParaRPr kumimoji="0" lang="ru-RU" sz="16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55,3</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58,04</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55,34</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59,25</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58,08</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60,52</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7268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Химия</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FF0000"/>
                          </a:solidFill>
                          <a:effectLst/>
                          <a:latin typeface="Times New Roman" pitchFamily="18" charset="0"/>
                        </a:rPr>
                        <a:t>55</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FF0000"/>
                          </a:solidFill>
                          <a:effectLst/>
                          <a:latin typeface="Times New Roman" pitchFamily="18" charset="0"/>
                        </a:rPr>
                        <a:t>53,1</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5</a:t>
                      </a:r>
                      <a:r>
                        <a:rPr kumimoji="0" lang="en-US" sz="1600" b="1" i="0" u="none" strike="noStrike" cap="none" normalizeH="0" baseline="0" dirty="0" smtClean="0">
                          <a:ln>
                            <a:noFill/>
                          </a:ln>
                          <a:solidFill>
                            <a:schemeClr val="tx1"/>
                          </a:solidFill>
                          <a:effectLst/>
                          <a:latin typeface="Times New Roman" pitchFamily="18" charset="0"/>
                        </a:rPr>
                        <a:t>7</a:t>
                      </a:r>
                      <a:endParaRPr kumimoji="0" lang="ru-RU" sz="16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57,</a:t>
                      </a:r>
                      <a:r>
                        <a:rPr kumimoji="0" lang="en-US" sz="1600" b="1" i="0" u="none" strike="noStrike" cap="none" normalizeH="0" baseline="0" dirty="0" smtClean="0">
                          <a:ln>
                            <a:noFill/>
                          </a:ln>
                          <a:solidFill>
                            <a:schemeClr val="tx1"/>
                          </a:solidFill>
                          <a:effectLst/>
                          <a:latin typeface="Times New Roman" pitchFamily="18" charset="0"/>
                        </a:rPr>
                        <a:t>4</a:t>
                      </a:r>
                      <a:endParaRPr kumimoji="0" lang="ru-RU" sz="16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60,1</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60,54</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67,15</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70,32</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58,1</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59,75</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7010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Физика</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54</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56,0</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53,</a:t>
                      </a:r>
                      <a:r>
                        <a:rPr kumimoji="0" lang="en-US" sz="1600" b="1" i="0" u="none" strike="noStrike" cap="none" normalizeH="0" baseline="0" dirty="0" smtClean="0">
                          <a:ln>
                            <a:noFill/>
                          </a:ln>
                          <a:solidFill>
                            <a:schemeClr val="tx1"/>
                          </a:solidFill>
                          <a:effectLst/>
                          <a:latin typeface="Times New Roman" pitchFamily="18" charset="0"/>
                        </a:rPr>
                        <a:t>5</a:t>
                      </a:r>
                      <a:endParaRPr kumimoji="0" lang="ru-RU" sz="16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5</a:t>
                      </a:r>
                      <a:r>
                        <a:rPr kumimoji="0" lang="en-US" sz="1600" b="1" i="0" u="none" strike="noStrike" cap="none" normalizeH="0" baseline="0" dirty="0" smtClean="0">
                          <a:ln>
                            <a:noFill/>
                          </a:ln>
                          <a:solidFill>
                            <a:schemeClr val="tx1"/>
                          </a:solidFill>
                          <a:effectLst/>
                          <a:latin typeface="Times New Roman" pitchFamily="18" charset="0"/>
                        </a:rPr>
                        <a:t>5</a:t>
                      </a:r>
                      <a:r>
                        <a:rPr kumimoji="0" lang="ru-RU" sz="1600" b="1" i="0" u="none" strike="noStrike" cap="none" normalizeH="0" baseline="0" dirty="0" smtClean="0">
                          <a:ln>
                            <a:noFill/>
                          </a:ln>
                          <a:solidFill>
                            <a:schemeClr val="tx1"/>
                          </a:solidFill>
                          <a:effectLst/>
                          <a:latin typeface="Times New Roman" pitchFamily="18" charset="0"/>
                        </a:rPr>
                        <a:t>,</a:t>
                      </a:r>
                      <a:r>
                        <a:rPr kumimoji="0" lang="en-US" sz="1600" b="1" i="0" u="none" strike="noStrike" cap="none" normalizeH="0" baseline="0" dirty="0" smtClean="0">
                          <a:ln>
                            <a:noFill/>
                          </a:ln>
                          <a:solidFill>
                            <a:schemeClr val="tx1"/>
                          </a:solidFill>
                          <a:effectLst/>
                          <a:latin typeface="Times New Roman" pitchFamily="18" charset="0"/>
                        </a:rPr>
                        <a:t>6</a:t>
                      </a:r>
                      <a:endParaRPr kumimoji="0" lang="ru-RU" sz="16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46,5</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47,87</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54,33</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58,52</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51,2</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54,02</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7745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История</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FF0000"/>
                          </a:solidFill>
                          <a:effectLst/>
                          <a:latin typeface="Times New Roman" pitchFamily="18" charset="0"/>
                        </a:rPr>
                        <a:t>48</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FF0000"/>
                          </a:solidFill>
                          <a:effectLst/>
                          <a:latin typeface="Times New Roman" pitchFamily="18" charset="0"/>
                        </a:rPr>
                        <a:t>47,9</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52,7</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53,3</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57,3</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58,51</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56,7</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60,49</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54,13</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55,53</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7236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География </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60</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60,4</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FF0000"/>
                          </a:solidFill>
                          <a:effectLst/>
                          <a:latin typeface="Times New Roman" pitchFamily="18" charset="0"/>
                        </a:rPr>
                        <a:t>64</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FF0000"/>
                          </a:solidFill>
                          <a:effectLst/>
                          <a:latin typeface="Times New Roman" pitchFamily="18" charset="0"/>
                        </a:rPr>
                        <a:t>62,7</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FF0000"/>
                          </a:solidFill>
                          <a:effectLst/>
                          <a:latin typeface="Times New Roman" pitchFamily="18" charset="0"/>
                        </a:rPr>
                        <a:t>67,2</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FF0000"/>
                          </a:solidFill>
                          <a:effectLst/>
                          <a:latin typeface="Times New Roman" pitchFamily="18" charset="0"/>
                        </a:rPr>
                        <a:t>64,89</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77,52</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79,98</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68,21</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rPr>
                        <a:t>70,28</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bl>
          </a:graphicData>
        </a:graphic>
      </p:graphicFrame>
      <p:cxnSp>
        <p:nvCxnSpPr>
          <p:cNvPr id="7" name="Прямая со стрелкой 6"/>
          <p:cNvCxnSpPr/>
          <p:nvPr/>
        </p:nvCxnSpPr>
        <p:spPr>
          <a:xfrm flipV="1">
            <a:off x="1619672" y="2564904"/>
            <a:ext cx="0" cy="28803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flipV="1">
            <a:off x="1619672" y="3501008"/>
            <a:ext cx="0" cy="28803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flipV="1">
            <a:off x="1619672" y="4869160"/>
            <a:ext cx="0" cy="28803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flipV="1">
            <a:off x="3131840" y="5661248"/>
            <a:ext cx="0" cy="28803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flipV="1">
            <a:off x="4572000" y="5661248"/>
            <a:ext cx="0" cy="28803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5852" y="214290"/>
            <a:ext cx="7500937" cy="857250"/>
          </a:xfrm>
        </p:spPr>
        <p:txBody>
          <a:bodyPr>
            <a:normAutofit fontScale="90000"/>
          </a:bodyPr>
          <a:lstStyle/>
          <a:p>
            <a:r>
              <a:rPr lang="ru-RU" sz="3200" dirty="0" smtClean="0"/>
              <a:t>Результаты ЕГЭ по «любимым предметам»</a:t>
            </a:r>
            <a:r>
              <a:rPr lang="ru-RU" dirty="0" smtClean="0"/>
              <a:t/>
            </a:r>
            <a:br>
              <a:rPr lang="ru-RU" dirty="0" smtClean="0"/>
            </a:br>
            <a:r>
              <a:rPr lang="ru-RU" sz="2000" dirty="0" smtClean="0"/>
              <a:t>биология</a:t>
            </a:r>
            <a:endParaRPr lang="ru-RU" sz="2000" dirty="0"/>
          </a:p>
        </p:txBody>
      </p:sp>
      <p:graphicFrame>
        <p:nvGraphicFramePr>
          <p:cNvPr id="8" name="Содержимое 7"/>
          <p:cNvGraphicFramePr>
            <a:graphicFrameLocks noGrp="1"/>
          </p:cNvGraphicFramePr>
          <p:nvPr>
            <p:ph idx="1"/>
          </p:nvPr>
        </p:nvGraphicFramePr>
        <p:xfrm>
          <a:off x="214283" y="1214438"/>
          <a:ext cx="8643968" cy="54292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Результаты ЕГЭ «любимые предметы»</a:t>
            </a:r>
            <a:r>
              <a:rPr lang="ru-RU" dirty="0" smtClean="0"/>
              <a:t/>
            </a:r>
            <a:br>
              <a:rPr lang="ru-RU" dirty="0" smtClean="0"/>
            </a:br>
            <a:r>
              <a:rPr lang="ru-RU" sz="2400" dirty="0" smtClean="0"/>
              <a:t>химия</a:t>
            </a:r>
            <a:endParaRPr lang="ru-RU" sz="2400" dirty="0"/>
          </a:p>
        </p:txBody>
      </p:sp>
      <p:graphicFrame>
        <p:nvGraphicFramePr>
          <p:cNvPr id="6" name="Содержимое 5"/>
          <p:cNvGraphicFramePr>
            <a:graphicFrameLocks noGrp="1"/>
          </p:cNvGraphicFramePr>
          <p:nvPr>
            <p:ph idx="1"/>
          </p:nvPr>
        </p:nvGraphicFramePr>
        <p:xfrm>
          <a:off x="285720" y="1214438"/>
          <a:ext cx="8715435" cy="54292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dirty="0" smtClean="0"/>
              <a:t>Результаты ЕГЭ по «любимым предметам»</a:t>
            </a:r>
            <a:r>
              <a:rPr lang="ru-RU" dirty="0" smtClean="0"/>
              <a:t/>
            </a:r>
            <a:br>
              <a:rPr lang="ru-RU" dirty="0" smtClean="0"/>
            </a:br>
            <a:r>
              <a:rPr lang="ru-RU" sz="2400" dirty="0" smtClean="0"/>
              <a:t>физика</a:t>
            </a:r>
            <a:endParaRPr lang="ru-RU" sz="2400" dirty="0"/>
          </a:p>
        </p:txBody>
      </p:sp>
      <p:graphicFrame>
        <p:nvGraphicFramePr>
          <p:cNvPr id="6" name="Содержимое 5"/>
          <p:cNvGraphicFramePr>
            <a:graphicFrameLocks noGrp="1"/>
          </p:cNvGraphicFramePr>
          <p:nvPr>
            <p:ph idx="1"/>
          </p:nvPr>
        </p:nvGraphicFramePr>
        <p:xfrm>
          <a:off x="214283" y="1214438"/>
          <a:ext cx="8643968" cy="54292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dirty="0" smtClean="0"/>
              <a:t>Результаты ЕГЭ по «любимым предметам»</a:t>
            </a:r>
            <a:r>
              <a:rPr lang="ru-RU" dirty="0" smtClean="0"/>
              <a:t/>
            </a:r>
            <a:br>
              <a:rPr lang="ru-RU" dirty="0" smtClean="0"/>
            </a:br>
            <a:r>
              <a:rPr lang="ru-RU" sz="2400" dirty="0" smtClean="0"/>
              <a:t>география </a:t>
            </a:r>
            <a:endParaRPr lang="ru-RU" sz="2400" dirty="0"/>
          </a:p>
        </p:txBody>
      </p:sp>
      <p:graphicFrame>
        <p:nvGraphicFramePr>
          <p:cNvPr id="6" name="Содержимое 5"/>
          <p:cNvGraphicFramePr>
            <a:graphicFrameLocks noGrp="1"/>
          </p:cNvGraphicFramePr>
          <p:nvPr>
            <p:ph idx="1"/>
          </p:nvPr>
        </p:nvGraphicFramePr>
        <p:xfrm>
          <a:off x="214283" y="1214438"/>
          <a:ext cx="8643968" cy="54292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Количество выпускников, набравших по итогам ЕГЭ больше 225-баллов в ОУ Ленинского района</a:t>
            </a:r>
            <a:endParaRPr lang="ru-RU" dirty="0"/>
          </a:p>
        </p:txBody>
      </p:sp>
      <p:graphicFrame>
        <p:nvGraphicFramePr>
          <p:cNvPr id="4" name="Таблица 3"/>
          <p:cNvGraphicFramePr>
            <a:graphicFrameLocks noGrp="1"/>
          </p:cNvGraphicFramePr>
          <p:nvPr>
            <p:ph type="tbl" idx="1"/>
          </p:nvPr>
        </p:nvGraphicFramePr>
        <p:xfrm>
          <a:off x="357158" y="1600200"/>
          <a:ext cx="8501122" cy="468632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6" name="Заголовок 1"/>
          <p:cNvSpPr>
            <a:spLocks noGrp="1"/>
          </p:cNvSpPr>
          <p:nvPr>
            <p:ph type="title"/>
          </p:nvPr>
        </p:nvSpPr>
        <p:spPr>
          <a:xfrm>
            <a:off x="971550" y="360363"/>
            <a:ext cx="7715250" cy="908050"/>
          </a:xfrm>
        </p:spPr>
        <p:txBody>
          <a:bodyPr>
            <a:normAutofit fontScale="90000"/>
          </a:bodyPr>
          <a:lstStyle/>
          <a:p>
            <a:r>
              <a:rPr lang="ru-RU" altLang="ru-RU" smtClean="0"/>
              <a:t>Пермский край в сравнении с другими субъектами РФ</a:t>
            </a:r>
          </a:p>
        </p:txBody>
      </p:sp>
      <p:graphicFrame>
        <p:nvGraphicFramePr>
          <p:cNvPr id="4" name="Объект 3"/>
          <p:cNvGraphicFramePr>
            <a:graphicFrameLocks noGrp="1"/>
          </p:cNvGraphicFramePr>
          <p:nvPr>
            <p:ph idx="1"/>
          </p:nvPr>
        </p:nvGraphicFramePr>
        <p:xfrm>
          <a:off x="468313" y="2205038"/>
          <a:ext cx="8229600" cy="3931318"/>
        </p:xfrm>
        <a:graphic>
          <a:graphicData uri="http://schemas.openxmlformats.org/drawingml/2006/table">
            <a:tbl>
              <a:tblPr firstRow="1" bandRow="1">
                <a:tableStyleId>{7DF18680-E054-41AD-8BC1-D1AEF772440D}</a:tableStyleId>
              </a:tblPr>
              <a:tblGrid>
                <a:gridCol w="3322712"/>
                <a:gridCol w="1584176"/>
                <a:gridCol w="1872208"/>
                <a:gridCol w="1450504"/>
              </a:tblGrid>
              <a:tr h="822866">
                <a:tc>
                  <a:txBody>
                    <a:bodyPr/>
                    <a:lstStyle/>
                    <a:p>
                      <a:pPr algn="ctr"/>
                      <a:r>
                        <a:rPr lang="ru-RU" sz="2400" dirty="0" smtClean="0"/>
                        <a:t>Субъект</a:t>
                      </a:r>
                      <a:r>
                        <a:rPr lang="ru-RU" sz="2400" baseline="0" dirty="0" smtClean="0"/>
                        <a:t> РФ</a:t>
                      </a:r>
                      <a:endParaRPr lang="ru-RU" sz="2400" dirty="0"/>
                    </a:p>
                  </a:txBody>
                  <a:tcPr marT="45677" marB="45677"/>
                </a:tc>
                <a:tc>
                  <a:txBody>
                    <a:bodyPr/>
                    <a:lstStyle/>
                    <a:p>
                      <a:pPr algn="ctr"/>
                      <a:r>
                        <a:rPr lang="ru-RU" sz="2400" dirty="0" smtClean="0"/>
                        <a:t>Русский язык</a:t>
                      </a:r>
                      <a:endParaRPr lang="ru-RU" sz="2400" dirty="0"/>
                    </a:p>
                  </a:txBody>
                  <a:tcPr marT="45677" marB="45677"/>
                </a:tc>
                <a:tc>
                  <a:txBody>
                    <a:bodyPr/>
                    <a:lstStyle/>
                    <a:p>
                      <a:pPr algn="ctr"/>
                      <a:r>
                        <a:rPr lang="ru-RU" sz="2400" dirty="0" smtClean="0"/>
                        <a:t>Математика</a:t>
                      </a:r>
                      <a:endParaRPr lang="ru-RU" sz="2400" dirty="0"/>
                    </a:p>
                  </a:txBody>
                  <a:tcPr marT="45677" marB="45677"/>
                </a:tc>
                <a:tc>
                  <a:txBody>
                    <a:bodyPr/>
                    <a:lstStyle/>
                    <a:p>
                      <a:pPr algn="ctr"/>
                      <a:r>
                        <a:rPr lang="ru-RU" sz="2400" dirty="0" smtClean="0"/>
                        <a:t>Средний</a:t>
                      </a:r>
                      <a:r>
                        <a:rPr lang="ru-RU" sz="2400" baseline="0" dirty="0" smtClean="0"/>
                        <a:t> </a:t>
                      </a:r>
                      <a:r>
                        <a:rPr lang="ru-RU" sz="2400" dirty="0" smtClean="0"/>
                        <a:t>балл</a:t>
                      </a:r>
                      <a:endParaRPr lang="ru-RU" sz="2400" dirty="0">
                        <a:solidFill>
                          <a:srgbClr val="FF0000"/>
                        </a:solidFill>
                      </a:endParaRPr>
                    </a:p>
                  </a:txBody>
                  <a:tcPr marT="45677" marB="45677"/>
                </a:tc>
              </a:tr>
              <a:tr h="457110">
                <a:tc>
                  <a:txBody>
                    <a:bodyPr/>
                    <a:lstStyle/>
                    <a:p>
                      <a:r>
                        <a:rPr lang="ru-RU" sz="2400" dirty="0" smtClean="0"/>
                        <a:t>Самарская область</a:t>
                      </a:r>
                      <a:endParaRPr lang="ru-RU" sz="2400" dirty="0"/>
                    </a:p>
                  </a:txBody>
                  <a:tcPr marT="45677" marB="45677"/>
                </a:tc>
                <a:tc>
                  <a:txBody>
                    <a:bodyPr/>
                    <a:lstStyle/>
                    <a:p>
                      <a:pPr algn="ctr"/>
                      <a:r>
                        <a:rPr lang="ru-RU" sz="2400" dirty="0" smtClean="0"/>
                        <a:t>67,8</a:t>
                      </a:r>
                      <a:endParaRPr lang="ru-RU" sz="2400" dirty="0"/>
                    </a:p>
                  </a:txBody>
                  <a:tcPr marT="45677" marB="45677"/>
                </a:tc>
                <a:tc>
                  <a:txBody>
                    <a:bodyPr/>
                    <a:lstStyle/>
                    <a:p>
                      <a:pPr algn="ctr"/>
                      <a:r>
                        <a:rPr lang="ru-RU" sz="2400" dirty="0" smtClean="0"/>
                        <a:t>47,1</a:t>
                      </a:r>
                      <a:endParaRPr lang="ru-RU" sz="2400" dirty="0"/>
                    </a:p>
                  </a:txBody>
                  <a:tcPr marT="45677" marB="45677"/>
                </a:tc>
                <a:tc>
                  <a:txBody>
                    <a:bodyPr/>
                    <a:lstStyle/>
                    <a:p>
                      <a:pPr algn="ctr"/>
                      <a:r>
                        <a:rPr lang="ru-RU" sz="2400" dirty="0" smtClean="0"/>
                        <a:t>57,45</a:t>
                      </a:r>
                      <a:endParaRPr lang="ru-RU" sz="2400" dirty="0"/>
                    </a:p>
                  </a:txBody>
                  <a:tcPr marT="45677" marB="45677"/>
                </a:tc>
              </a:tr>
              <a:tr h="457110">
                <a:tc>
                  <a:txBody>
                    <a:bodyPr/>
                    <a:lstStyle/>
                    <a:p>
                      <a:r>
                        <a:rPr lang="ru-RU" sz="2400" b="1" u="sng" dirty="0" smtClean="0"/>
                        <a:t>Пермский край</a:t>
                      </a:r>
                      <a:endParaRPr lang="ru-RU" sz="2400" b="1" u="sng" dirty="0"/>
                    </a:p>
                  </a:txBody>
                  <a:tcPr marT="45677" marB="45677">
                    <a:solidFill>
                      <a:srgbClr val="FFFF00"/>
                    </a:solidFill>
                  </a:tcPr>
                </a:tc>
                <a:tc>
                  <a:txBody>
                    <a:bodyPr/>
                    <a:lstStyle/>
                    <a:p>
                      <a:pPr algn="ctr"/>
                      <a:r>
                        <a:rPr lang="ru-RU" sz="2400" b="1" u="sng" dirty="0" smtClean="0"/>
                        <a:t>67,0</a:t>
                      </a:r>
                      <a:endParaRPr lang="ru-RU" sz="2400" b="1" u="sng" dirty="0"/>
                    </a:p>
                  </a:txBody>
                  <a:tcPr marT="45677" marB="45677">
                    <a:solidFill>
                      <a:srgbClr val="FFFF00"/>
                    </a:solidFill>
                  </a:tcPr>
                </a:tc>
                <a:tc>
                  <a:txBody>
                    <a:bodyPr/>
                    <a:lstStyle/>
                    <a:p>
                      <a:pPr algn="ctr"/>
                      <a:r>
                        <a:rPr lang="ru-RU" sz="2400" b="1" u="sng" dirty="0" smtClean="0"/>
                        <a:t>47,6</a:t>
                      </a:r>
                      <a:endParaRPr lang="ru-RU" sz="2400" b="1" u="sng" dirty="0"/>
                    </a:p>
                  </a:txBody>
                  <a:tcPr marT="45677" marB="45677">
                    <a:solidFill>
                      <a:srgbClr val="FFFF00"/>
                    </a:solidFill>
                  </a:tcPr>
                </a:tc>
                <a:tc>
                  <a:txBody>
                    <a:bodyPr/>
                    <a:lstStyle/>
                    <a:p>
                      <a:pPr algn="ctr"/>
                      <a:r>
                        <a:rPr lang="ru-RU" sz="2400" b="1" u="sng" dirty="0" smtClean="0"/>
                        <a:t>57,29</a:t>
                      </a:r>
                      <a:endParaRPr lang="ru-RU" sz="2400" b="1" u="sng" dirty="0"/>
                    </a:p>
                  </a:txBody>
                  <a:tcPr marT="45677" marB="45677">
                    <a:solidFill>
                      <a:srgbClr val="FFFF00"/>
                    </a:solidFill>
                  </a:tcPr>
                </a:tc>
              </a:tr>
              <a:tr h="457110">
                <a:tc>
                  <a:txBody>
                    <a:bodyPr/>
                    <a:lstStyle/>
                    <a:p>
                      <a:r>
                        <a:rPr lang="ru-RU" sz="2400" dirty="0" smtClean="0"/>
                        <a:t>Республика Татарстан</a:t>
                      </a:r>
                      <a:endParaRPr lang="ru-RU" sz="2400" dirty="0"/>
                    </a:p>
                  </a:txBody>
                  <a:tcPr marT="45677" marB="45677"/>
                </a:tc>
                <a:tc>
                  <a:txBody>
                    <a:bodyPr/>
                    <a:lstStyle/>
                    <a:p>
                      <a:pPr algn="ctr"/>
                      <a:r>
                        <a:rPr lang="ru-RU" sz="2400" dirty="0" smtClean="0"/>
                        <a:t>65,8</a:t>
                      </a:r>
                      <a:endParaRPr lang="ru-RU" sz="2400" dirty="0"/>
                    </a:p>
                  </a:txBody>
                  <a:tcPr marT="45677" marB="45677"/>
                </a:tc>
                <a:tc>
                  <a:txBody>
                    <a:bodyPr/>
                    <a:lstStyle/>
                    <a:p>
                      <a:pPr algn="ctr"/>
                      <a:r>
                        <a:rPr lang="ru-RU" sz="2400" dirty="0" smtClean="0"/>
                        <a:t>48,6</a:t>
                      </a:r>
                      <a:endParaRPr lang="ru-RU" sz="2400" dirty="0"/>
                    </a:p>
                  </a:txBody>
                  <a:tcPr marT="45677" marB="45677"/>
                </a:tc>
                <a:tc>
                  <a:txBody>
                    <a:bodyPr/>
                    <a:lstStyle/>
                    <a:p>
                      <a:pPr algn="ctr"/>
                      <a:r>
                        <a:rPr lang="ru-RU" sz="2400" dirty="0" smtClean="0"/>
                        <a:t>57,20</a:t>
                      </a:r>
                      <a:endParaRPr lang="ru-RU" sz="2400" dirty="0"/>
                    </a:p>
                  </a:txBody>
                  <a:tcPr marT="45677" marB="45677"/>
                </a:tc>
              </a:tr>
              <a:tr h="457110">
                <a:tc>
                  <a:txBody>
                    <a:bodyPr/>
                    <a:lstStyle/>
                    <a:p>
                      <a:r>
                        <a:rPr lang="ru-RU" sz="2400" dirty="0" smtClean="0"/>
                        <a:t>Удмуртская Республика</a:t>
                      </a:r>
                      <a:endParaRPr lang="ru-RU" sz="2400" dirty="0"/>
                    </a:p>
                  </a:txBody>
                  <a:tcPr marT="45677" marB="45677"/>
                </a:tc>
                <a:tc>
                  <a:txBody>
                    <a:bodyPr/>
                    <a:lstStyle/>
                    <a:p>
                      <a:pPr algn="ctr"/>
                      <a:r>
                        <a:rPr lang="ru-RU" sz="2400" dirty="0" smtClean="0"/>
                        <a:t>65,0</a:t>
                      </a:r>
                      <a:endParaRPr lang="ru-RU" sz="2400" dirty="0"/>
                    </a:p>
                  </a:txBody>
                  <a:tcPr marT="45677" marB="45677"/>
                </a:tc>
                <a:tc>
                  <a:txBody>
                    <a:bodyPr/>
                    <a:lstStyle/>
                    <a:p>
                      <a:pPr algn="ctr"/>
                      <a:r>
                        <a:rPr lang="ru-RU" sz="2400" dirty="0" smtClean="0"/>
                        <a:t>49,0</a:t>
                      </a:r>
                      <a:endParaRPr lang="ru-RU" sz="2400" dirty="0"/>
                    </a:p>
                  </a:txBody>
                  <a:tcPr marT="45677" marB="45677"/>
                </a:tc>
                <a:tc>
                  <a:txBody>
                    <a:bodyPr/>
                    <a:lstStyle/>
                    <a:p>
                      <a:pPr algn="ctr"/>
                      <a:r>
                        <a:rPr lang="ru-RU" sz="2400" dirty="0" smtClean="0"/>
                        <a:t>57,00</a:t>
                      </a:r>
                      <a:endParaRPr lang="ru-RU" sz="2400" dirty="0"/>
                    </a:p>
                  </a:txBody>
                  <a:tcPr marT="45677" marB="45677"/>
                </a:tc>
              </a:tr>
              <a:tr h="457110">
                <a:tc>
                  <a:txBody>
                    <a:bodyPr/>
                    <a:lstStyle/>
                    <a:p>
                      <a:r>
                        <a:rPr lang="ru-RU" sz="2400" dirty="0" smtClean="0"/>
                        <a:t>Нижегородская область</a:t>
                      </a:r>
                      <a:endParaRPr lang="ru-RU" sz="2400" dirty="0"/>
                    </a:p>
                  </a:txBody>
                  <a:tcPr marT="45677" marB="45677"/>
                </a:tc>
                <a:tc>
                  <a:txBody>
                    <a:bodyPr/>
                    <a:lstStyle/>
                    <a:p>
                      <a:pPr algn="ctr"/>
                      <a:r>
                        <a:rPr lang="ru-RU" sz="2400" dirty="0" smtClean="0"/>
                        <a:t>64,7</a:t>
                      </a:r>
                      <a:endParaRPr lang="ru-RU" sz="2400" dirty="0"/>
                    </a:p>
                  </a:txBody>
                  <a:tcPr marT="45677" marB="45677"/>
                </a:tc>
                <a:tc>
                  <a:txBody>
                    <a:bodyPr/>
                    <a:lstStyle/>
                    <a:p>
                      <a:pPr algn="ctr"/>
                      <a:r>
                        <a:rPr lang="ru-RU" sz="2400" dirty="0" smtClean="0"/>
                        <a:t>45,6</a:t>
                      </a:r>
                      <a:endParaRPr lang="ru-RU" sz="2400" dirty="0"/>
                    </a:p>
                  </a:txBody>
                  <a:tcPr marT="45677" marB="45677"/>
                </a:tc>
                <a:tc>
                  <a:txBody>
                    <a:bodyPr/>
                    <a:lstStyle/>
                    <a:p>
                      <a:pPr algn="ctr"/>
                      <a:r>
                        <a:rPr lang="ru-RU" sz="2400" dirty="0" smtClean="0"/>
                        <a:t>55,15</a:t>
                      </a:r>
                      <a:endParaRPr lang="ru-RU" sz="2400" dirty="0"/>
                    </a:p>
                  </a:txBody>
                  <a:tcPr marT="45677" marB="45677"/>
                </a:tc>
              </a:tr>
              <a:tr h="457110">
                <a:tc>
                  <a:txBody>
                    <a:bodyPr/>
                    <a:lstStyle/>
                    <a:p>
                      <a:r>
                        <a:rPr lang="ru-RU" sz="2400" dirty="0" smtClean="0"/>
                        <a:t>Свердловская область</a:t>
                      </a:r>
                      <a:endParaRPr lang="ru-RU" sz="2400" dirty="0"/>
                    </a:p>
                  </a:txBody>
                  <a:tcPr marT="45677" marB="45677"/>
                </a:tc>
                <a:tc>
                  <a:txBody>
                    <a:bodyPr/>
                    <a:lstStyle/>
                    <a:p>
                      <a:pPr algn="ctr"/>
                      <a:r>
                        <a:rPr lang="ru-RU" sz="2400" dirty="0" smtClean="0"/>
                        <a:t>65,5</a:t>
                      </a:r>
                      <a:endParaRPr lang="ru-RU" sz="2400" dirty="0"/>
                    </a:p>
                  </a:txBody>
                  <a:tcPr marT="45677" marB="45677"/>
                </a:tc>
                <a:tc>
                  <a:txBody>
                    <a:bodyPr/>
                    <a:lstStyle/>
                    <a:p>
                      <a:pPr algn="ctr"/>
                      <a:r>
                        <a:rPr lang="ru-RU" sz="2400" dirty="0" smtClean="0"/>
                        <a:t>44,8</a:t>
                      </a:r>
                      <a:endParaRPr lang="ru-RU" sz="2400" dirty="0"/>
                    </a:p>
                  </a:txBody>
                  <a:tcPr marT="45677" marB="45677"/>
                </a:tc>
                <a:tc>
                  <a:txBody>
                    <a:bodyPr/>
                    <a:lstStyle/>
                    <a:p>
                      <a:pPr algn="ctr"/>
                      <a:r>
                        <a:rPr lang="ru-RU" sz="2400" dirty="0" smtClean="0"/>
                        <a:t>55,15</a:t>
                      </a:r>
                      <a:endParaRPr lang="ru-RU" sz="2400" dirty="0"/>
                    </a:p>
                  </a:txBody>
                  <a:tcPr marT="45677" marB="45677"/>
                </a:tc>
              </a:tr>
            </a:tbl>
          </a:graphicData>
        </a:graphic>
      </p:graphicFrame>
      <p:sp>
        <p:nvSpPr>
          <p:cNvPr id="2" name="Номер слайда 1"/>
          <p:cNvSpPr>
            <a:spLocks noGrp="1"/>
          </p:cNvSpPr>
          <p:nvPr>
            <p:ph type="sldNum" sz="quarter" idx="12"/>
          </p:nvPr>
        </p:nvSpPr>
        <p:spPr/>
        <p:txBody>
          <a:bodyPr>
            <a:normAutofit/>
          </a:bodyPr>
          <a:lstStyle/>
          <a:p>
            <a:pPr>
              <a:defRPr/>
            </a:pPr>
            <a:fld id="{25B77BF0-6E01-493B-9CBE-0921CFDABDDD}" type="slidenum">
              <a:rPr lang="ru-RU" smtClean="0"/>
              <a:pPr>
                <a:defRPr/>
              </a:pPr>
              <a:t>18</a:t>
            </a:fld>
            <a:endParaRPr lang="ru-RU"/>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p:cNvSpPr>
            <a:spLocks noGrp="1"/>
          </p:cNvSpPr>
          <p:nvPr>
            <p:ph type="title"/>
          </p:nvPr>
        </p:nvSpPr>
        <p:spPr>
          <a:xfrm>
            <a:off x="900113" y="44450"/>
            <a:ext cx="7786687" cy="1081088"/>
          </a:xfrm>
        </p:spPr>
        <p:txBody>
          <a:bodyPr>
            <a:normAutofit/>
          </a:bodyPr>
          <a:lstStyle/>
          <a:p>
            <a:r>
              <a:rPr lang="ru-RU" altLang="ru-RU" sz="3200" smtClean="0"/>
              <a:t>Нарушения Порядка проведения ЕГЭ</a:t>
            </a:r>
            <a:r>
              <a:rPr lang="ru-RU" altLang="ru-RU" sz="2800" smtClean="0"/>
              <a:t/>
            </a:r>
            <a:br>
              <a:rPr lang="ru-RU" altLang="ru-RU" sz="2800" smtClean="0"/>
            </a:br>
            <a:r>
              <a:rPr lang="ru-RU" altLang="ru-RU" sz="2800" smtClean="0"/>
              <a:t>в Пермском крае в 2014 году (основной период)</a:t>
            </a:r>
            <a:endParaRPr lang="ru-RU" altLang="ru-RU" sz="2800" b="1" smtClean="0">
              <a:solidFill>
                <a:srgbClr val="FF0000"/>
              </a:solidFill>
            </a:endParaRPr>
          </a:p>
        </p:txBody>
      </p:sp>
      <p:graphicFrame>
        <p:nvGraphicFramePr>
          <p:cNvPr id="4" name="Объект 3"/>
          <p:cNvGraphicFramePr>
            <a:graphicFrameLocks noGrp="1"/>
          </p:cNvGraphicFramePr>
          <p:nvPr>
            <p:ph idx="1"/>
          </p:nvPr>
        </p:nvGraphicFramePr>
        <p:xfrm>
          <a:off x="827088" y="1247775"/>
          <a:ext cx="7993063" cy="5227637"/>
        </p:xfrm>
        <a:graphic>
          <a:graphicData uri="http://schemas.openxmlformats.org/drawingml/2006/table">
            <a:tbl>
              <a:tblPr firstRow="1" bandRow="1">
                <a:tableStyleId>{7DF18680-E054-41AD-8BC1-D1AEF772440D}</a:tableStyleId>
              </a:tblPr>
              <a:tblGrid>
                <a:gridCol w="780775"/>
                <a:gridCol w="1618533"/>
                <a:gridCol w="3240360"/>
                <a:gridCol w="2353395"/>
              </a:tblGrid>
              <a:tr h="304819">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2000" u="none" strike="noStrike" cap="none" normalizeH="0" baseline="0" dirty="0" smtClean="0">
                          <a:ln>
                            <a:noFill/>
                          </a:ln>
                          <a:solidFill>
                            <a:schemeClr val="bg1"/>
                          </a:solidFill>
                          <a:effectLst/>
                        </a:rPr>
                        <a:t>Дата</a:t>
                      </a:r>
                      <a:endParaRPr kumimoji="0" lang="ru-RU" altLang="ru-RU" sz="2000" b="0" i="0" u="none" strike="noStrike" cap="none" normalizeH="0" baseline="0" dirty="0" smtClean="0">
                        <a:ln>
                          <a:noFill/>
                        </a:ln>
                        <a:solidFill>
                          <a:schemeClr val="bg1"/>
                        </a:solidFill>
                        <a:effectLst/>
                        <a:latin typeface="Arial" pitchFamily="34" charset="0"/>
                        <a:cs typeface="Times New Roman" pitchFamily="18" charset="0"/>
                      </a:endParaRPr>
                    </a:p>
                  </a:txBody>
                  <a:tcPr marL="45791" marR="45791" marT="0" marB="0" horzOverflow="overflow"/>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2000" u="none" strike="noStrike" cap="none" normalizeH="0" baseline="0" smtClean="0">
                          <a:ln>
                            <a:noFill/>
                          </a:ln>
                          <a:solidFill>
                            <a:schemeClr val="bg1"/>
                          </a:solidFill>
                          <a:effectLst/>
                        </a:rPr>
                        <a:t>Предмет</a:t>
                      </a:r>
                      <a:endParaRPr kumimoji="0" lang="ru-RU" altLang="ru-RU" sz="2000" b="0" i="0" u="none" strike="noStrike" cap="none" normalizeH="0" baseline="0" smtClean="0">
                        <a:ln>
                          <a:noFill/>
                        </a:ln>
                        <a:solidFill>
                          <a:schemeClr val="bg1"/>
                        </a:solidFill>
                        <a:effectLst/>
                        <a:latin typeface="Arial" pitchFamily="34" charset="0"/>
                        <a:cs typeface="Times New Roman" pitchFamily="18" charset="0"/>
                      </a:endParaRPr>
                    </a:p>
                  </a:txBody>
                  <a:tcPr marL="45791" marR="45791" marT="0" marB="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2000" u="none" strike="noStrike" cap="none" normalizeH="0" baseline="0" dirty="0" smtClean="0">
                          <a:ln>
                            <a:noFill/>
                          </a:ln>
                          <a:solidFill>
                            <a:schemeClr val="bg1"/>
                          </a:solidFill>
                          <a:effectLst/>
                        </a:rPr>
                        <a:t>Нарушения</a:t>
                      </a:r>
                      <a:endParaRPr kumimoji="0" lang="ru-RU" altLang="ru-RU" sz="2000" b="0" i="0" u="none" strike="noStrike" cap="none" normalizeH="0" baseline="0" dirty="0" smtClean="0">
                        <a:ln>
                          <a:noFill/>
                        </a:ln>
                        <a:solidFill>
                          <a:schemeClr val="bg1"/>
                        </a:solidFill>
                        <a:effectLst/>
                        <a:latin typeface="Arial" pitchFamily="34" charset="0"/>
                        <a:cs typeface="Times New Roman" pitchFamily="18" charset="0"/>
                      </a:endParaRPr>
                    </a:p>
                  </a:txBody>
                  <a:tcPr marL="45791" marR="45791" marT="0" marB="0" horzOverflow="overflow"/>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2000" u="none" strike="noStrike" cap="none" normalizeH="0" baseline="0" dirty="0" smtClean="0">
                          <a:ln>
                            <a:noFill/>
                          </a:ln>
                          <a:solidFill>
                            <a:schemeClr val="bg1"/>
                          </a:solidFill>
                          <a:effectLst/>
                        </a:rPr>
                        <a:t>Наименование ОУ</a:t>
                      </a:r>
                      <a:endParaRPr kumimoji="0" lang="ru-RU" altLang="ru-RU" sz="2000" b="0" i="0" u="none" strike="noStrike" cap="none" normalizeH="0" baseline="0" dirty="0" smtClean="0">
                        <a:ln>
                          <a:noFill/>
                        </a:ln>
                        <a:solidFill>
                          <a:schemeClr val="bg1"/>
                        </a:solidFill>
                        <a:effectLst/>
                        <a:latin typeface="Arial" pitchFamily="34" charset="0"/>
                        <a:cs typeface="Times New Roman" pitchFamily="18" charset="0"/>
                      </a:endParaRPr>
                    </a:p>
                  </a:txBody>
                  <a:tcPr marL="45791" marR="45791" marT="0" marB="0" horzOverflow="overflow"/>
                </a:tc>
              </a:tr>
              <a:tr h="975419">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2000" u="none" strike="noStrike" cap="none" normalizeH="0" baseline="0" dirty="0" smtClean="0">
                          <a:ln>
                            <a:noFill/>
                          </a:ln>
                          <a:effectLst/>
                        </a:rPr>
                        <a:t>29 мая</a:t>
                      </a:r>
                      <a:endParaRPr kumimoji="0" lang="ru-RU" altLang="ru-RU" sz="2000" b="0" i="0" u="none" strike="noStrike" cap="none" normalizeH="0" baseline="0" dirty="0" smtClean="0">
                        <a:ln>
                          <a:noFill/>
                        </a:ln>
                        <a:solidFill>
                          <a:schemeClr val="tx1"/>
                        </a:solidFill>
                        <a:effectLst/>
                        <a:latin typeface="Arial" pitchFamily="34" charset="0"/>
                        <a:cs typeface="Times New Roman" pitchFamily="18" charset="0"/>
                      </a:endParaRPr>
                    </a:p>
                  </a:txBody>
                  <a:tcPr marL="45791" marR="45791" marT="0" marB="0" horzOverflow="overflow"/>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2000" u="none" strike="noStrike" cap="none" normalizeH="0" baseline="0" dirty="0" smtClean="0">
                          <a:ln>
                            <a:noFill/>
                          </a:ln>
                          <a:effectLst/>
                        </a:rPr>
                        <a:t>русский язык</a:t>
                      </a:r>
                      <a:endParaRPr kumimoji="0" lang="ru-RU" altLang="ru-RU" sz="2000" b="0" i="0" u="none" strike="noStrike" cap="none" normalizeH="0" baseline="0" dirty="0" smtClean="0">
                        <a:ln>
                          <a:noFill/>
                        </a:ln>
                        <a:solidFill>
                          <a:schemeClr val="tx1"/>
                        </a:solidFill>
                        <a:effectLst/>
                        <a:latin typeface="Arial" pitchFamily="34" charset="0"/>
                        <a:cs typeface="Times New Roman" pitchFamily="18" charset="0"/>
                      </a:endParaRPr>
                    </a:p>
                  </a:txBody>
                  <a:tcPr marL="45791" marR="45791"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 typeface="Calibri" pitchFamily="34" charset="0"/>
                        <a:buNone/>
                        <a:tabLst/>
                      </a:pPr>
                      <a:r>
                        <a:rPr kumimoji="0" lang="ru-RU" altLang="ru-RU" sz="2000" u="none" strike="noStrike" cap="none" normalizeH="0" baseline="0" dirty="0" smtClean="0">
                          <a:ln>
                            <a:noFill/>
                          </a:ln>
                          <a:effectLst/>
                        </a:rPr>
                        <a:t>1. Телефон (г. Пермь)</a:t>
                      </a:r>
                    </a:p>
                    <a:p>
                      <a:pPr marL="0" marR="0" lvl="0" indent="0" algn="l" defTabSz="914400" rtl="0" eaLnBrk="1" fontAlgn="base" latinLnBrk="0" hangingPunct="1">
                        <a:lnSpc>
                          <a:spcPct val="100000"/>
                        </a:lnSpc>
                        <a:spcBef>
                          <a:spcPct val="0"/>
                        </a:spcBef>
                        <a:spcAft>
                          <a:spcPct val="0"/>
                        </a:spcAft>
                        <a:buClrTx/>
                        <a:buSzTx/>
                        <a:buFont typeface="Calibri" pitchFamily="34" charset="0"/>
                        <a:buNone/>
                        <a:tabLst/>
                      </a:pPr>
                      <a:r>
                        <a:rPr kumimoji="0" lang="ru-RU" altLang="ru-RU" sz="2000" u="none" strike="noStrike" cap="none" normalizeH="0" baseline="0" dirty="0" smtClean="0">
                          <a:ln>
                            <a:noFill/>
                          </a:ln>
                          <a:effectLst/>
                        </a:rPr>
                        <a:t>2. Шпаргалка (г. </a:t>
                      </a:r>
                      <a:r>
                        <a:rPr kumimoji="0" lang="ru-RU" altLang="ru-RU" sz="2000" u="none" strike="noStrike" cap="none" normalizeH="0" baseline="0" dirty="0" err="1" smtClean="0">
                          <a:ln>
                            <a:noFill/>
                          </a:ln>
                          <a:effectLst/>
                        </a:rPr>
                        <a:t>Губаха</a:t>
                      </a:r>
                      <a:r>
                        <a:rPr kumimoji="0" lang="ru-RU" altLang="ru-RU" sz="2000" u="none" strike="noStrike" cap="none" normalizeH="0" baseline="0" dirty="0" smtClean="0">
                          <a:ln>
                            <a:noFill/>
                          </a:ln>
                          <a:effectLst/>
                        </a:rPr>
                        <a:t>)</a:t>
                      </a:r>
                      <a:endParaRPr kumimoji="0" lang="ru-RU" altLang="ru-RU" sz="2000" b="0" i="0" u="none" strike="noStrike" cap="none" normalizeH="0" baseline="0" dirty="0" smtClean="0">
                        <a:ln>
                          <a:noFill/>
                        </a:ln>
                        <a:solidFill>
                          <a:schemeClr val="tx1"/>
                        </a:solidFill>
                        <a:effectLst/>
                        <a:latin typeface="Arial" pitchFamily="34" charset="0"/>
                        <a:cs typeface="Times New Roman" pitchFamily="18" charset="0"/>
                      </a:endParaRPr>
                    </a:p>
                  </a:txBody>
                  <a:tcPr marL="45791" marR="45791" marT="0" marB="0" horzOverflow="overflow"/>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Calibri" pitchFamily="34" charset="0"/>
                        <a:buNone/>
                        <a:tabLst/>
                      </a:pPr>
                      <a:r>
                        <a:rPr kumimoji="0" lang="ru-RU" altLang="ru-RU" sz="1600" u="none" strike="noStrike" cap="none" normalizeH="0" baseline="0" dirty="0" smtClean="0">
                          <a:ln>
                            <a:noFill/>
                          </a:ln>
                          <a:effectLst/>
                        </a:rPr>
                        <a:t>МАОУ «СОШ №112» г. Пермь,</a:t>
                      </a:r>
                    </a:p>
                    <a:p>
                      <a:pPr marL="0" marR="0" lvl="0" indent="0" algn="l" defTabSz="914400" rtl="0" eaLnBrk="1" fontAlgn="base" latinLnBrk="0" hangingPunct="1">
                        <a:lnSpc>
                          <a:spcPct val="100000"/>
                        </a:lnSpc>
                        <a:spcBef>
                          <a:spcPct val="0"/>
                        </a:spcBef>
                        <a:spcAft>
                          <a:spcPct val="0"/>
                        </a:spcAft>
                        <a:buClrTx/>
                        <a:buSzTx/>
                        <a:buFont typeface="Calibri" pitchFamily="34" charset="0"/>
                        <a:buNone/>
                        <a:tabLst/>
                      </a:pPr>
                      <a:r>
                        <a:rPr kumimoji="0" lang="ru-RU" altLang="ru-RU" sz="1600" u="none" strike="noStrike" cap="none" normalizeH="0" baseline="0" dirty="0" smtClean="0">
                          <a:ln>
                            <a:noFill/>
                          </a:ln>
                          <a:effectLst/>
                        </a:rPr>
                        <a:t>МАОУ «СОШ №15» г. </a:t>
                      </a:r>
                      <a:r>
                        <a:rPr kumimoji="0" lang="ru-RU" altLang="ru-RU" sz="1600" u="none" strike="noStrike" cap="none" normalizeH="0" baseline="0" dirty="0" err="1" smtClean="0">
                          <a:ln>
                            <a:noFill/>
                          </a:ln>
                          <a:effectLst/>
                        </a:rPr>
                        <a:t>Губаха</a:t>
                      </a:r>
                      <a:endParaRPr kumimoji="0" lang="ru-RU" altLang="ru-RU" sz="1600" u="none" strike="noStrike" cap="none" normalizeH="0" baseline="0" dirty="0" smtClean="0">
                        <a:ln>
                          <a:noFill/>
                        </a:ln>
                        <a:effectLst/>
                      </a:endParaRPr>
                    </a:p>
                  </a:txBody>
                  <a:tcPr marL="45791" marR="45791" marT="0" marB="0" horzOverflow="overflow"/>
                </a:tc>
              </a:tr>
              <a:tr h="1371683">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2000" u="none" strike="noStrike" cap="none" normalizeH="0" baseline="0" dirty="0" smtClean="0">
                          <a:ln>
                            <a:noFill/>
                          </a:ln>
                          <a:effectLst/>
                        </a:rPr>
                        <a:t>5 июня</a:t>
                      </a:r>
                      <a:endParaRPr kumimoji="0" lang="ru-RU" altLang="ru-RU" sz="2000" b="0" i="0" u="none" strike="noStrike" cap="none" normalizeH="0" baseline="0" dirty="0" smtClean="0">
                        <a:ln>
                          <a:noFill/>
                        </a:ln>
                        <a:solidFill>
                          <a:schemeClr val="tx1"/>
                        </a:solidFill>
                        <a:effectLst/>
                        <a:latin typeface="Arial" pitchFamily="34" charset="0"/>
                        <a:cs typeface="Times New Roman" pitchFamily="18" charset="0"/>
                      </a:endParaRPr>
                    </a:p>
                  </a:txBody>
                  <a:tcPr marL="45791" marR="45791" marT="0" marB="0" horzOverflow="overflow"/>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2000" u="none" strike="noStrike" cap="none" normalizeH="0" baseline="0" dirty="0" smtClean="0">
                          <a:ln>
                            <a:noFill/>
                          </a:ln>
                          <a:effectLst/>
                        </a:rPr>
                        <a:t>математика</a:t>
                      </a:r>
                      <a:endParaRPr kumimoji="0" lang="ru-RU" altLang="ru-RU" sz="2000" b="0" i="0" u="none" strike="noStrike" cap="none" normalizeH="0" baseline="0" dirty="0" smtClean="0">
                        <a:ln>
                          <a:noFill/>
                        </a:ln>
                        <a:solidFill>
                          <a:schemeClr val="tx1"/>
                        </a:solidFill>
                        <a:effectLst/>
                        <a:latin typeface="Arial" pitchFamily="34" charset="0"/>
                        <a:cs typeface="Times New Roman" pitchFamily="18" charset="0"/>
                      </a:endParaRPr>
                    </a:p>
                  </a:txBody>
                  <a:tcPr marL="45791" marR="45791"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2000" u="none" strike="noStrike" cap="none" normalizeH="0" baseline="0" dirty="0" smtClean="0">
                          <a:ln>
                            <a:noFill/>
                          </a:ln>
                          <a:effectLst/>
                        </a:rPr>
                        <a:t>1. Телефон – 2 чел. (г. Пермь)</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2000" u="none" strike="noStrike" cap="none" normalizeH="0" baseline="0" dirty="0" smtClean="0">
                          <a:ln>
                            <a:noFill/>
                          </a:ln>
                          <a:effectLst/>
                        </a:rPr>
                        <a:t>2. Телефон (г. Соликамск)</a:t>
                      </a:r>
                      <a:endParaRPr kumimoji="0" lang="ru-RU" altLang="ru-RU" sz="2000" b="0" i="0" u="none" strike="noStrike" cap="none" normalizeH="0" baseline="0" dirty="0" smtClean="0">
                        <a:ln>
                          <a:noFill/>
                        </a:ln>
                        <a:solidFill>
                          <a:schemeClr val="tx1"/>
                        </a:solidFill>
                        <a:effectLst/>
                        <a:latin typeface="Arial" pitchFamily="34" charset="0"/>
                        <a:cs typeface="Times New Roman" pitchFamily="18" charset="0"/>
                      </a:endParaRPr>
                    </a:p>
                  </a:txBody>
                  <a:tcPr marL="45791" marR="45791" marT="0" marB="0" horzOverflow="overflow"/>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u="none" strike="noStrike" cap="none" normalizeH="0" baseline="0" dirty="0" smtClean="0">
                          <a:ln>
                            <a:noFill/>
                          </a:ln>
                          <a:effectLst/>
                        </a:rPr>
                        <a:t>МАОУ «СОШ №36» МАОУ «СОШ №63» г. Перми,</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u="none" strike="noStrike" cap="none" normalizeH="0" baseline="0" dirty="0" smtClean="0">
                          <a:ln>
                            <a:noFill/>
                          </a:ln>
                          <a:effectLst/>
                        </a:rPr>
                        <a:t>Выпускник прошлых лет</a:t>
                      </a:r>
                      <a:endParaRPr kumimoji="0" lang="ru-RU" altLang="ru-RU" sz="1800" b="0" i="0" u="none" strike="noStrike" cap="none" normalizeH="0" baseline="0" dirty="0" smtClean="0">
                        <a:ln>
                          <a:noFill/>
                        </a:ln>
                        <a:solidFill>
                          <a:schemeClr val="tx1"/>
                        </a:solidFill>
                        <a:effectLst/>
                        <a:latin typeface="Arial" pitchFamily="34" charset="0"/>
                        <a:cs typeface="Times New Roman" pitchFamily="18" charset="0"/>
                      </a:endParaRPr>
                    </a:p>
                  </a:txBody>
                  <a:tcPr marL="45791" marR="45791" marT="0" marB="0" horzOverflow="overflow"/>
                </a:tc>
              </a:tr>
              <a:tr h="2225175">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2000" u="none" strike="noStrike" cap="none" normalizeH="0" baseline="0" dirty="0" smtClean="0">
                          <a:ln>
                            <a:noFill/>
                          </a:ln>
                          <a:effectLst/>
                        </a:rPr>
                        <a:t>11, 16 июня </a:t>
                      </a:r>
                      <a:endParaRPr kumimoji="0" lang="ru-RU" altLang="ru-RU" sz="2000" b="0" i="0" u="none" strike="noStrike" cap="none" normalizeH="0" baseline="0" dirty="0" smtClean="0">
                        <a:ln>
                          <a:noFill/>
                        </a:ln>
                        <a:solidFill>
                          <a:schemeClr val="tx1"/>
                        </a:solidFill>
                        <a:effectLst/>
                        <a:latin typeface="Arial" pitchFamily="34" charset="0"/>
                        <a:cs typeface="Times New Roman" pitchFamily="18" charset="0"/>
                      </a:endParaRPr>
                    </a:p>
                  </a:txBody>
                  <a:tcPr marL="45791" marR="45791" marT="0" marB="0" horzOverflow="overflow"/>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2000" u="none" strike="noStrike" cap="none" normalizeH="0" baseline="0" dirty="0" smtClean="0">
                          <a:ln>
                            <a:noFill/>
                          </a:ln>
                          <a:effectLst/>
                        </a:rPr>
                        <a:t>общество-знание</a:t>
                      </a:r>
                      <a:endParaRPr kumimoji="0" lang="ru-RU" altLang="ru-RU" sz="2000" b="0" i="0" u="none" strike="noStrike" cap="none" normalizeH="0" baseline="0" dirty="0" smtClean="0">
                        <a:ln>
                          <a:noFill/>
                        </a:ln>
                        <a:solidFill>
                          <a:schemeClr val="tx1"/>
                        </a:solidFill>
                        <a:effectLst/>
                        <a:latin typeface="Arial" pitchFamily="34" charset="0"/>
                        <a:cs typeface="Times New Roman" pitchFamily="18" charset="0"/>
                      </a:endParaRPr>
                    </a:p>
                  </a:txBody>
                  <a:tcPr marL="45791" marR="45791"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2000" u="none" strike="noStrike" cap="none" normalizeH="0" baseline="0" dirty="0" smtClean="0">
                          <a:ln>
                            <a:noFill/>
                          </a:ln>
                          <a:effectLst/>
                        </a:rPr>
                        <a:t>1. Телефон  (г. Пермь)</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2000" u="none" strike="noStrike" cap="none" normalizeH="0" baseline="0" dirty="0" smtClean="0">
                          <a:ln>
                            <a:noFill/>
                          </a:ln>
                          <a:effectLst/>
                        </a:rPr>
                        <a:t>2. Телефон (Чайковский район)</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2000" u="none" strike="noStrike" cap="none" normalizeH="0" baseline="0" dirty="0" smtClean="0">
                          <a:ln>
                            <a:noFill/>
                          </a:ln>
                          <a:effectLst/>
                        </a:rPr>
                        <a:t>3. Шпаргалка (г. Пермь)</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2000" u="none" strike="noStrike" cap="none" normalizeH="0" baseline="0" dirty="0" smtClean="0">
                          <a:ln>
                            <a:noFill/>
                          </a:ln>
                          <a:effectLst/>
                        </a:rPr>
                        <a:t>4. Шпаргалка (Пермский район)</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2000" b="0" i="0" u="none" strike="noStrike" cap="none" normalizeH="0" baseline="0" dirty="0" smtClean="0">
                        <a:ln>
                          <a:noFill/>
                        </a:ln>
                        <a:solidFill>
                          <a:schemeClr val="tx1"/>
                        </a:solidFill>
                        <a:effectLst/>
                        <a:latin typeface="Arial" pitchFamily="34" charset="0"/>
                        <a:cs typeface="Times New Roman" pitchFamily="18" charset="0"/>
                      </a:endParaRPr>
                    </a:p>
                  </a:txBody>
                  <a:tcPr marL="45791" marR="45791" marT="0" marB="0" horzOverflow="overflow"/>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u="none" strike="noStrike" cap="none" normalizeH="0" baseline="0" dirty="0" smtClean="0">
                          <a:ln>
                            <a:noFill/>
                          </a:ln>
                          <a:effectLst/>
                        </a:rPr>
                        <a:t>МАОУ «СОШ №133» г. Перми,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u="none" strike="noStrike" cap="none" normalizeH="0" baseline="0" dirty="0" smtClean="0">
                          <a:ln>
                            <a:noFill/>
                          </a:ln>
                          <a:effectLst/>
                        </a:rPr>
                        <a:t>МБОУ «СОШ с. Большой </a:t>
                      </a:r>
                      <a:r>
                        <a:rPr kumimoji="0" lang="ru-RU" altLang="ru-RU" sz="1800" u="none" strike="noStrike" cap="none" normalizeH="0" baseline="0" dirty="0" err="1" smtClean="0">
                          <a:ln>
                            <a:noFill/>
                          </a:ln>
                          <a:effectLst/>
                        </a:rPr>
                        <a:t>Букор</a:t>
                      </a:r>
                      <a:r>
                        <a:rPr kumimoji="0" lang="ru-RU" altLang="ru-RU" sz="1800" u="none" strike="noStrike" cap="none" normalizeH="0" baseline="0" dirty="0" smtClean="0">
                          <a:ln>
                            <a:noFill/>
                          </a:ln>
                          <a:effectLst/>
                        </a:rPr>
                        <a:t>»</a:t>
                      </a:r>
                      <a:endParaRPr kumimoji="0" lang="ru-RU" altLang="ru-RU" sz="2000" u="none" strike="noStrike" cap="none" normalizeH="0" baseline="0" dirty="0" smtClean="0">
                        <a:ln>
                          <a:noFill/>
                        </a:ln>
                        <a:effectLst/>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u="none" strike="noStrike" cap="none" normalizeH="0" baseline="0" dirty="0" smtClean="0">
                          <a:ln>
                            <a:noFill/>
                          </a:ln>
                          <a:effectLst/>
                        </a:rPr>
                        <a:t>МАОУ «СОШ №9»</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u="none" strike="noStrike" cap="none" normalizeH="0" baseline="0" dirty="0" smtClean="0">
                          <a:ln>
                            <a:noFill/>
                          </a:ln>
                          <a:effectLst/>
                        </a:rPr>
                        <a:t>МОУ </a:t>
                      </a:r>
                      <a:r>
                        <a:rPr kumimoji="0" lang="ru-RU" altLang="ru-RU" sz="1800" u="none" strike="noStrike" cap="none" normalizeH="0" baseline="0" dirty="0" err="1" smtClean="0">
                          <a:ln>
                            <a:noFill/>
                          </a:ln>
                          <a:effectLst/>
                        </a:rPr>
                        <a:t>Култаевская</a:t>
                      </a:r>
                      <a:r>
                        <a:rPr kumimoji="0" lang="ru-RU" altLang="ru-RU" sz="1800" u="none" strike="noStrike" cap="none" normalizeH="0" baseline="0" dirty="0" smtClean="0">
                          <a:ln>
                            <a:noFill/>
                          </a:ln>
                          <a:effectLst/>
                        </a:rPr>
                        <a:t> СОШ, Пермский район</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2000" b="0" i="0" u="none" strike="noStrike" cap="none" normalizeH="0" baseline="0" dirty="0" smtClean="0">
                        <a:ln>
                          <a:noFill/>
                        </a:ln>
                        <a:solidFill>
                          <a:schemeClr val="tx1"/>
                        </a:solidFill>
                        <a:effectLst/>
                        <a:latin typeface="Arial" pitchFamily="34" charset="0"/>
                        <a:cs typeface="Times New Roman" pitchFamily="18" charset="0"/>
                      </a:endParaRPr>
                    </a:p>
                  </a:txBody>
                  <a:tcPr marL="45791" marR="45791" marT="0" marB="0" horzOverflow="overflow"/>
                </a:tc>
              </a:tr>
              <a:tr h="350541">
                <a:tc gridSpan="4">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altLang="ru-RU" sz="2000" b="1" u="none" strike="noStrike" cap="none" normalizeH="0" baseline="0" dirty="0" smtClean="0">
                          <a:ln>
                            <a:noFill/>
                          </a:ln>
                          <a:solidFill>
                            <a:srgbClr val="C00000"/>
                          </a:solidFill>
                          <a:effectLst/>
                        </a:rPr>
                        <a:t>ИТОГО:  6 – за телефон,  3 – за шпаргалки</a:t>
                      </a:r>
                      <a:endParaRPr kumimoji="0" lang="ru-RU" altLang="ru-RU" sz="2000" b="1" i="0" u="none" strike="noStrike" cap="none" normalizeH="0" baseline="0" dirty="0" smtClean="0">
                        <a:ln>
                          <a:noFill/>
                        </a:ln>
                        <a:solidFill>
                          <a:srgbClr val="C00000"/>
                        </a:solidFill>
                        <a:effectLst/>
                        <a:latin typeface="Arial" pitchFamily="34" charset="0"/>
                        <a:cs typeface="Times New Roman" pitchFamily="18" charset="0"/>
                      </a:endParaRPr>
                    </a:p>
                  </a:txBody>
                  <a:tcPr marL="45791" marR="45791" marT="0" marB="0" horzOverflow="overflow"/>
                </a:tc>
                <a:tc hMerge="1">
                  <a:txBody>
                    <a:bodyPr/>
                    <a:lstStyle/>
                    <a:p>
                      <a:endParaRPr lang="ru-RU"/>
                    </a:p>
                  </a:txBody>
                  <a:tcPr/>
                </a:tc>
                <a:tc hMerge="1">
                  <a:txBody>
                    <a:bodyPr/>
                    <a:lstStyle/>
                    <a:p>
                      <a:endParaRPr lang="ru-RU"/>
                    </a:p>
                  </a:txBody>
                  <a:tcPr/>
                </a:tc>
                <a:tc hMerge="1">
                  <a:txBody>
                    <a:bodyPr/>
                    <a:lstStyle/>
                    <a:p>
                      <a:endParaRPr lang="ru-RU"/>
                    </a:p>
                  </a:txBody>
                  <a:tcPr/>
                </a:tc>
              </a:tr>
            </a:tbl>
          </a:graphicData>
        </a:graphic>
      </p:graphicFrame>
      <p:sp>
        <p:nvSpPr>
          <p:cNvPr id="2" name="Номер слайда 1"/>
          <p:cNvSpPr>
            <a:spLocks noGrp="1"/>
          </p:cNvSpPr>
          <p:nvPr>
            <p:ph type="sldNum" sz="quarter" idx="12"/>
          </p:nvPr>
        </p:nvSpPr>
        <p:spPr/>
        <p:txBody>
          <a:bodyPr>
            <a:normAutofit/>
          </a:bodyPr>
          <a:lstStyle/>
          <a:p>
            <a:pPr>
              <a:defRPr/>
            </a:pPr>
            <a:fld id="{27125AC7-2C35-4496-B61C-EEEFC0050A2A}" type="slidenum">
              <a:rPr lang="ru-RU" smtClean="0"/>
              <a:pPr>
                <a:defRPr/>
              </a:pPr>
              <a:t>19</a:t>
            </a:fld>
            <a:endParaRPr lang="ru-RU"/>
          </a:p>
        </p:txBody>
      </p:sp>
      <p:pic>
        <p:nvPicPr>
          <p:cNvPr id="4128" name="Picture 2"/>
          <p:cNvPicPr>
            <a:picLocks noChangeAspect="1" noChangeArrowheads="1"/>
          </p:cNvPicPr>
          <p:nvPr/>
        </p:nvPicPr>
        <p:blipFill>
          <a:blip r:embed="rId3"/>
          <a:srcRect/>
          <a:stretch>
            <a:fillRect/>
          </a:stretch>
        </p:blipFill>
        <p:spPr bwMode="auto">
          <a:xfrm>
            <a:off x="-44450" y="4581525"/>
            <a:ext cx="2673350" cy="2616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Критерии и показатели результативности</a:t>
            </a:r>
            <a:endParaRPr lang="ru-RU" sz="2800" dirty="0"/>
          </a:p>
        </p:txBody>
      </p:sp>
      <p:graphicFrame>
        <p:nvGraphicFramePr>
          <p:cNvPr id="5" name="Содержимое 4"/>
          <p:cNvGraphicFramePr>
            <a:graphicFrameLocks noGrp="1"/>
          </p:cNvGraphicFramePr>
          <p:nvPr>
            <p:ph idx="1"/>
          </p:nvPr>
        </p:nvGraphicFramePr>
        <p:xfrm>
          <a:off x="2987824" y="1214438"/>
          <a:ext cx="5870426" cy="5429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3" name="Группа 9"/>
          <p:cNvGrpSpPr/>
          <p:nvPr/>
        </p:nvGrpSpPr>
        <p:grpSpPr>
          <a:xfrm>
            <a:off x="179512" y="1772816"/>
            <a:ext cx="2628800" cy="4392488"/>
            <a:chOff x="4148" y="468299"/>
            <a:chExt cx="3395458" cy="2139357"/>
          </a:xfrm>
        </p:grpSpPr>
        <p:sp>
          <p:nvSpPr>
            <p:cNvPr id="11" name="Скругленный прямоугольник 10"/>
            <p:cNvSpPr/>
            <p:nvPr/>
          </p:nvSpPr>
          <p:spPr>
            <a:xfrm>
              <a:off x="4148" y="468299"/>
              <a:ext cx="3395458" cy="2139357"/>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Скругленный прямоугольник 4"/>
            <p:cNvSpPr/>
            <p:nvPr/>
          </p:nvSpPr>
          <p:spPr>
            <a:xfrm>
              <a:off x="108583" y="572734"/>
              <a:ext cx="3186588" cy="193048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ru-RU" sz="3600" b="1" kern="1200" dirty="0" smtClean="0"/>
                <a:t>Качество обучения</a:t>
              </a:r>
              <a:endParaRPr lang="ru-RU" sz="3600" b="1" kern="1200" dirty="0"/>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Заголовок 1"/>
          <p:cNvSpPr>
            <a:spLocks noGrp="1"/>
          </p:cNvSpPr>
          <p:nvPr>
            <p:ph type="title"/>
          </p:nvPr>
        </p:nvSpPr>
        <p:spPr>
          <a:xfrm>
            <a:off x="971550" y="360363"/>
            <a:ext cx="7715250" cy="908050"/>
          </a:xfrm>
        </p:spPr>
        <p:txBody>
          <a:bodyPr/>
          <a:lstStyle/>
          <a:p>
            <a:r>
              <a:rPr lang="ru-RU" altLang="ru-RU" smtClean="0"/>
              <a:t>Как это было?</a:t>
            </a:r>
          </a:p>
        </p:txBody>
      </p:sp>
      <p:pic>
        <p:nvPicPr>
          <p:cNvPr id="53251" name="Picture 4" descr="C:\Documents and Settings\mo_vaseva\Рабочий стол\ЕГЭ\ЕГЭ 2014\картинки про ЕГЭ\картинка 2.jpg"/>
          <p:cNvPicPr>
            <a:picLocks noGrp="1" noChangeAspect="1" noChangeArrowheads="1"/>
          </p:cNvPicPr>
          <p:nvPr>
            <p:ph idx="1"/>
          </p:nvPr>
        </p:nvPicPr>
        <p:blipFill rotWithShape="1">
          <a:blip r:embed="rId2"/>
          <a:stretch/>
        </p:blipFill>
        <p:spPr>
          <a:xfrm>
            <a:off x="2243231" y="1447800"/>
            <a:ext cx="5883088" cy="4800600"/>
          </a:xfrm>
          <a:effectLst>
            <a:outerShdw blurRad="292100" dist="139700" dir="2700000" algn="tl" rotWithShape="0">
              <a:srgbClr val="333333">
                <a:alpha val="65000"/>
              </a:srgbClr>
            </a:outerShdw>
          </a:effectLst>
        </p:spPr>
      </p:pic>
      <p:sp>
        <p:nvSpPr>
          <p:cNvPr id="2" name="Номер слайда 1"/>
          <p:cNvSpPr>
            <a:spLocks noGrp="1"/>
          </p:cNvSpPr>
          <p:nvPr>
            <p:ph type="sldNum" sz="quarter" idx="12"/>
          </p:nvPr>
        </p:nvSpPr>
        <p:spPr/>
        <p:txBody>
          <a:bodyPr>
            <a:normAutofit/>
          </a:bodyPr>
          <a:lstStyle/>
          <a:p>
            <a:pPr>
              <a:defRPr/>
            </a:pPr>
            <a:fld id="{6D29C7D6-9422-4E43-A6F4-C0DA789159D7}" type="slidenum">
              <a:rPr lang="ru-RU" smtClean="0"/>
              <a:pPr>
                <a:defRPr/>
              </a:pPr>
              <a:t>20</a:t>
            </a:fld>
            <a:endParaRPr lang="ru-RU"/>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6" name="Picture 5" descr="C:\Documents and Settings\mo_vaseva\Мои документы\август 2013\фото ЕГЭ\ЕГЭ 6.jpg"/>
          <p:cNvPicPr>
            <a:picLocks noChangeAspect="1" noChangeArrowheads="1"/>
          </p:cNvPicPr>
          <p:nvPr/>
        </p:nvPicPr>
        <p:blipFill rotWithShape="1">
          <a:blip r:embed="rId3"/>
          <a:srcRect t="4565" r="2530"/>
          <a:stretch/>
        </p:blipFill>
        <p:spPr bwMode="auto">
          <a:xfrm>
            <a:off x="1695450" y="5167313"/>
            <a:ext cx="5756275" cy="1717675"/>
          </a:xfrm>
          <a:prstGeom prst="rect">
            <a:avLst/>
          </a:prstGeom>
          <a:ln>
            <a:noFill/>
          </a:ln>
          <a:effectLst>
            <a:outerShdw blurRad="292100" dist="139700" dir="2700000" algn="tl" rotWithShape="0">
              <a:srgbClr val="333333">
                <a:alpha val="65000"/>
              </a:srgbClr>
            </a:outerShdw>
          </a:effectLst>
          <a:extLst>
            <a:ext uri="{909E8E84-426E-40DD-AFC4-6F175D3DCCD1}"/>
            <a:ext uri="{91240B29-F687-4F45-9708-019B960494DF}"/>
          </a:extLst>
        </p:spPr>
      </p:pic>
      <p:sp>
        <p:nvSpPr>
          <p:cNvPr id="6147" name="Заголовок 1"/>
          <p:cNvSpPr>
            <a:spLocks noGrp="1"/>
          </p:cNvSpPr>
          <p:nvPr>
            <p:ph type="title"/>
          </p:nvPr>
        </p:nvSpPr>
        <p:spPr>
          <a:xfrm>
            <a:off x="971550" y="360363"/>
            <a:ext cx="7715250" cy="908050"/>
          </a:xfrm>
        </p:spPr>
        <p:txBody>
          <a:bodyPr/>
          <a:lstStyle/>
          <a:p>
            <a:r>
              <a:rPr lang="ru-RU" altLang="ru-RU" smtClean="0"/>
              <a:t>«Подозрительные» метки</a:t>
            </a:r>
          </a:p>
        </p:txBody>
      </p:sp>
      <p:sp>
        <p:nvSpPr>
          <p:cNvPr id="6148" name="Объект 2"/>
          <p:cNvSpPr>
            <a:spLocks noGrp="1"/>
          </p:cNvSpPr>
          <p:nvPr>
            <p:ph idx="1"/>
          </p:nvPr>
        </p:nvSpPr>
        <p:spPr/>
        <p:txBody>
          <a:bodyPr/>
          <a:lstStyle/>
          <a:p>
            <a:pPr>
              <a:lnSpc>
                <a:spcPts val="2600"/>
              </a:lnSpc>
              <a:spcBef>
                <a:spcPct val="0"/>
              </a:spcBef>
              <a:buFontTx/>
              <a:buChar char="-"/>
            </a:pPr>
            <a:r>
              <a:rPr lang="ru-RU" altLang="ru-RU" sz="2600" smtClean="0">
                <a:solidFill>
                  <a:srgbClr val="1F262D"/>
                </a:solidFill>
                <a:cs typeface="Times New Roman" pitchFamily="18" charset="0"/>
              </a:rPr>
              <a:t>«на столе учеников бутылки с водой»</a:t>
            </a:r>
          </a:p>
          <a:p>
            <a:pPr>
              <a:lnSpc>
                <a:spcPts val="2600"/>
              </a:lnSpc>
              <a:spcBef>
                <a:spcPct val="0"/>
              </a:spcBef>
              <a:buFontTx/>
              <a:buChar char="-"/>
            </a:pPr>
            <a:r>
              <a:rPr lang="ru-RU" altLang="ru-RU" sz="2600" smtClean="0">
                <a:solidFill>
                  <a:srgbClr val="1F262D"/>
                </a:solidFill>
                <a:cs typeface="Times New Roman" pitchFamily="18" charset="0"/>
              </a:rPr>
              <a:t>«организатор трогает КИМ»</a:t>
            </a:r>
          </a:p>
          <a:p>
            <a:pPr>
              <a:lnSpc>
                <a:spcPts val="2600"/>
              </a:lnSpc>
              <a:spcBef>
                <a:spcPct val="0"/>
              </a:spcBef>
              <a:buFontTx/>
              <a:buChar char="-"/>
            </a:pPr>
            <a:r>
              <a:rPr lang="ru-RU" altLang="ru-RU" sz="2600" smtClean="0">
                <a:solidFill>
                  <a:srgbClr val="1F262D"/>
                </a:solidFill>
                <a:cs typeface="Times New Roman" pitchFamily="18" charset="0"/>
              </a:rPr>
              <a:t>«инструктаж начат в 10.00»</a:t>
            </a:r>
          </a:p>
          <a:p>
            <a:pPr>
              <a:lnSpc>
                <a:spcPts val="2600"/>
              </a:lnSpc>
              <a:spcBef>
                <a:spcPct val="0"/>
              </a:spcBef>
              <a:buFontTx/>
              <a:buChar char="-"/>
            </a:pPr>
            <a:r>
              <a:rPr lang="ru-RU" altLang="ru-RU" sz="2600" smtClean="0">
                <a:solidFill>
                  <a:srgbClr val="1F262D"/>
                </a:solidFill>
                <a:cs typeface="Times New Roman" pitchFamily="18" charset="0"/>
              </a:rPr>
              <a:t>«организаторы подходят к участникам и ведут переговоры»</a:t>
            </a:r>
          </a:p>
          <a:p>
            <a:pPr>
              <a:lnSpc>
                <a:spcPts val="2600"/>
              </a:lnSpc>
              <a:spcBef>
                <a:spcPct val="0"/>
              </a:spcBef>
              <a:buFontTx/>
              <a:buChar char="-"/>
            </a:pPr>
            <a:r>
              <a:rPr lang="ru-RU" altLang="ru-RU" sz="2600" smtClean="0">
                <a:solidFill>
                  <a:srgbClr val="1F262D"/>
                </a:solidFill>
                <a:cs typeface="Times New Roman" pitchFamily="18" charset="0"/>
              </a:rPr>
              <a:t>«девушка гладит живот, наверно, ищет шпаргалку»</a:t>
            </a:r>
          </a:p>
          <a:p>
            <a:pPr>
              <a:lnSpc>
                <a:spcPts val="2600"/>
              </a:lnSpc>
              <a:spcBef>
                <a:spcPct val="0"/>
              </a:spcBef>
              <a:buFontTx/>
              <a:buChar char="-"/>
            </a:pPr>
            <a:r>
              <a:rPr lang="ru-RU" altLang="ru-RU" sz="2600" smtClean="0">
                <a:solidFill>
                  <a:srgbClr val="1F262D"/>
                </a:solidFill>
                <a:cs typeface="Times New Roman" pitchFamily="18" charset="0"/>
              </a:rPr>
              <a:t>«камера №2 висит некорректно»</a:t>
            </a:r>
          </a:p>
          <a:p>
            <a:pPr>
              <a:lnSpc>
                <a:spcPts val="2600"/>
              </a:lnSpc>
              <a:spcBef>
                <a:spcPct val="0"/>
              </a:spcBef>
              <a:buFontTx/>
              <a:buChar char="-"/>
            </a:pPr>
            <a:r>
              <a:rPr lang="ru-RU" altLang="ru-RU" sz="2600" smtClean="0">
                <a:solidFill>
                  <a:srgbClr val="1F262D"/>
                </a:solidFill>
                <a:cs typeface="Times New Roman" pitchFamily="18" charset="0"/>
              </a:rPr>
              <a:t>«девушка выходит из аудитории без сопровождения, в то время как организатор расхаживает по аудитории»</a:t>
            </a:r>
          </a:p>
          <a:p>
            <a:pPr>
              <a:lnSpc>
                <a:spcPts val="2600"/>
              </a:lnSpc>
              <a:spcBef>
                <a:spcPct val="0"/>
              </a:spcBef>
              <a:buFontTx/>
              <a:buChar char="-"/>
            </a:pPr>
            <a:r>
              <a:rPr lang="ru-RU" altLang="ru-RU" sz="2600" smtClean="0">
                <a:solidFill>
                  <a:srgbClr val="1F262D"/>
                </a:solidFill>
                <a:cs typeface="Times New Roman" pitchFamily="18" charset="0"/>
              </a:rPr>
              <a:t>«на столе посторонний предмет (очки)»</a:t>
            </a:r>
          </a:p>
          <a:p>
            <a:pPr>
              <a:lnSpc>
                <a:spcPts val="2600"/>
              </a:lnSpc>
              <a:spcBef>
                <a:spcPct val="0"/>
              </a:spcBef>
              <a:buFontTx/>
              <a:buChar char="-"/>
            </a:pPr>
            <a:endParaRPr lang="ru-RU" altLang="ru-RU" sz="2600" smtClean="0">
              <a:solidFill>
                <a:srgbClr val="1F262D"/>
              </a:solidFill>
              <a:cs typeface="Times New Roman" pitchFamily="18" charset="0"/>
            </a:endParaRPr>
          </a:p>
          <a:p>
            <a:pPr>
              <a:lnSpc>
                <a:spcPts val="2600"/>
              </a:lnSpc>
              <a:spcBef>
                <a:spcPct val="0"/>
              </a:spcBef>
              <a:buFontTx/>
              <a:buChar char="-"/>
            </a:pPr>
            <a:endParaRPr lang="ru-RU" altLang="ru-RU" sz="2600" smtClean="0">
              <a:solidFill>
                <a:srgbClr val="1F262D"/>
              </a:solidFill>
              <a:cs typeface="Times New Roman" pitchFamily="18" charset="0"/>
            </a:endParaRPr>
          </a:p>
        </p:txBody>
      </p:sp>
      <p:sp>
        <p:nvSpPr>
          <p:cNvPr id="2" name="Номер слайда 1"/>
          <p:cNvSpPr>
            <a:spLocks noGrp="1"/>
          </p:cNvSpPr>
          <p:nvPr>
            <p:ph type="sldNum" sz="quarter" idx="12"/>
          </p:nvPr>
        </p:nvSpPr>
        <p:spPr/>
        <p:txBody>
          <a:bodyPr>
            <a:normAutofit/>
          </a:bodyPr>
          <a:lstStyle/>
          <a:p>
            <a:pPr>
              <a:defRPr/>
            </a:pPr>
            <a:fld id="{D630C92B-2C87-46E7-937E-E359CD016487}" type="slidenum">
              <a:rPr lang="ru-RU" smtClean="0"/>
              <a:pPr>
                <a:defRPr/>
              </a:pPr>
              <a:t>21</a:t>
            </a:fld>
            <a:endParaRPr lang="ru-RU"/>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Заголовок 2"/>
          <p:cNvSpPr>
            <a:spLocks noGrp="1"/>
          </p:cNvSpPr>
          <p:nvPr>
            <p:ph type="title"/>
          </p:nvPr>
        </p:nvSpPr>
        <p:spPr>
          <a:xfrm>
            <a:off x="971550" y="360363"/>
            <a:ext cx="7715250" cy="908050"/>
          </a:xfrm>
        </p:spPr>
        <p:txBody>
          <a:bodyPr/>
          <a:lstStyle/>
          <a:p>
            <a:r>
              <a:rPr lang="ru-RU" altLang="ru-RU" smtClean="0"/>
              <a:t>Что же кроется в деталях?</a:t>
            </a:r>
          </a:p>
        </p:txBody>
      </p:sp>
      <p:sp>
        <p:nvSpPr>
          <p:cNvPr id="7170" name="Объект 2"/>
          <p:cNvSpPr>
            <a:spLocks noGrp="1"/>
          </p:cNvSpPr>
          <p:nvPr>
            <p:ph idx="1"/>
          </p:nvPr>
        </p:nvSpPr>
        <p:spPr>
          <a:xfrm>
            <a:off x="457201" y="2071688"/>
            <a:ext cx="5614997" cy="4525962"/>
          </a:xfrm>
        </p:spPr>
        <p:txBody>
          <a:bodyPr>
            <a:normAutofit/>
          </a:bodyPr>
          <a:lstStyle/>
          <a:p>
            <a:pPr marL="0" indent="0">
              <a:buFont typeface="Arial" charset="0"/>
              <a:buNone/>
            </a:pPr>
            <a:r>
              <a:rPr lang="ru-RU" altLang="ru-RU" sz="2400" b="1" dirty="0" smtClean="0">
                <a:solidFill>
                  <a:srgbClr val="111111"/>
                </a:solidFill>
                <a:ea typeface="Times New Roman" pitchFamily="18" charset="0"/>
                <a:cs typeface="Arial" charset="0"/>
              </a:rPr>
              <a:t>Цитата проверяющего</a:t>
            </a:r>
            <a:r>
              <a:rPr lang="ru-RU" altLang="ru-RU" sz="2400" dirty="0" smtClean="0">
                <a:solidFill>
                  <a:srgbClr val="111111"/>
                </a:solidFill>
                <a:ea typeface="Times New Roman" pitchFamily="18" charset="0"/>
                <a:cs typeface="Arial" charset="0"/>
              </a:rPr>
              <a:t>: «Тут и наличие справочных материалов на стенах кабинетов….есть требования федерального законодательства»</a:t>
            </a:r>
          </a:p>
          <a:p>
            <a:pPr marL="0" indent="0">
              <a:buFont typeface="Arial" charset="0"/>
              <a:buNone/>
            </a:pPr>
            <a:endParaRPr lang="ru-RU" altLang="ru-RU" sz="1600" b="1" dirty="0" smtClean="0">
              <a:solidFill>
                <a:srgbClr val="111111"/>
              </a:solidFill>
              <a:ea typeface="Times New Roman" pitchFamily="18" charset="0"/>
              <a:cs typeface="Arial" charset="0"/>
            </a:endParaRPr>
          </a:p>
          <a:p>
            <a:pPr marL="0" indent="0">
              <a:buFont typeface="Arial" charset="0"/>
              <a:buNone/>
            </a:pPr>
            <a:r>
              <a:rPr lang="ru-RU" altLang="ru-RU" sz="2400" b="1" dirty="0" smtClean="0">
                <a:solidFill>
                  <a:srgbClr val="111111"/>
                </a:solidFill>
                <a:ea typeface="Times New Roman" pitchFamily="18" charset="0"/>
                <a:cs typeface="Arial" charset="0"/>
              </a:rPr>
              <a:t>Цитата из Приказа </a:t>
            </a:r>
            <a:r>
              <a:rPr lang="ru-RU" altLang="ru-RU" sz="2400" b="1" dirty="0" err="1" smtClean="0">
                <a:solidFill>
                  <a:srgbClr val="111111"/>
                </a:solidFill>
                <a:ea typeface="Times New Roman" pitchFamily="18" charset="0"/>
                <a:cs typeface="Arial" charset="0"/>
              </a:rPr>
              <a:t>Минобрнауки</a:t>
            </a:r>
            <a:r>
              <a:rPr lang="ru-RU" altLang="ru-RU" sz="2400" b="1" dirty="0" smtClean="0">
                <a:solidFill>
                  <a:srgbClr val="111111"/>
                </a:solidFill>
                <a:ea typeface="Times New Roman" pitchFamily="18" charset="0"/>
                <a:cs typeface="Arial" charset="0"/>
              </a:rPr>
              <a:t> РФ №1400, п.36</a:t>
            </a:r>
            <a:r>
              <a:rPr lang="ru-RU" altLang="ru-RU" sz="2400" dirty="0" smtClean="0">
                <a:solidFill>
                  <a:srgbClr val="111111"/>
                </a:solidFill>
                <a:ea typeface="Times New Roman" pitchFamily="18" charset="0"/>
                <a:cs typeface="Arial" charset="0"/>
              </a:rPr>
              <a:t>: «На время проведения экзаменов в аудиториях закрываются стенды, плакаты и иные материалы со справочно-познавательной информацией </a:t>
            </a:r>
            <a:r>
              <a:rPr lang="ru-RU" altLang="ru-RU" sz="2400" b="1" i="1" dirty="0" smtClean="0">
                <a:solidFill>
                  <a:srgbClr val="FF0000"/>
                </a:solidFill>
                <a:ea typeface="Times New Roman" pitchFamily="18" charset="0"/>
                <a:cs typeface="Arial" charset="0"/>
              </a:rPr>
              <a:t>по соответствующим</a:t>
            </a:r>
            <a:r>
              <a:rPr lang="en-US" altLang="ru-RU" sz="2400" b="1" i="1" dirty="0" smtClean="0">
                <a:solidFill>
                  <a:srgbClr val="FF0000"/>
                </a:solidFill>
                <a:ea typeface="Times New Roman" pitchFamily="18" charset="0"/>
                <a:cs typeface="Arial" charset="0"/>
              </a:rPr>
              <a:t/>
            </a:r>
            <a:br>
              <a:rPr lang="en-US" altLang="ru-RU" sz="2400" b="1" i="1" dirty="0" smtClean="0">
                <a:solidFill>
                  <a:srgbClr val="FF0000"/>
                </a:solidFill>
                <a:ea typeface="Times New Roman" pitchFamily="18" charset="0"/>
                <a:cs typeface="Arial" charset="0"/>
              </a:rPr>
            </a:br>
            <a:r>
              <a:rPr lang="ru-RU" altLang="ru-RU" sz="2400" b="1" i="1" dirty="0" smtClean="0">
                <a:solidFill>
                  <a:srgbClr val="FF0000"/>
                </a:solidFill>
                <a:ea typeface="Times New Roman" pitchFamily="18" charset="0"/>
                <a:cs typeface="Arial" charset="0"/>
              </a:rPr>
              <a:t>учебным предметам</a:t>
            </a:r>
            <a:r>
              <a:rPr lang="ru-RU" altLang="ru-RU" sz="2400" dirty="0" smtClean="0">
                <a:solidFill>
                  <a:srgbClr val="111111"/>
                </a:solidFill>
                <a:ea typeface="Times New Roman" pitchFamily="18" charset="0"/>
                <a:cs typeface="Arial" charset="0"/>
              </a:rPr>
              <a:t>»</a:t>
            </a:r>
          </a:p>
        </p:txBody>
      </p:sp>
      <p:sp>
        <p:nvSpPr>
          <p:cNvPr id="2" name="Номер слайда 1"/>
          <p:cNvSpPr>
            <a:spLocks noGrp="1"/>
          </p:cNvSpPr>
          <p:nvPr>
            <p:ph type="sldNum" sz="quarter" idx="12"/>
          </p:nvPr>
        </p:nvSpPr>
        <p:spPr/>
        <p:txBody>
          <a:bodyPr>
            <a:normAutofit/>
          </a:bodyPr>
          <a:lstStyle/>
          <a:p>
            <a:pPr>
              <a:defRPr/>
            </a:pPr>
            <a:fld id="{74C37CE6-A75B-404D-B3FC-0B484D50800E}" type="slidenum">
              <a:rPr lang="ru-RU" smtClean="0"/>
              <a:pPr>
                <a:defRPr/>
              </a:pPr>
              <a:t>22</a:t>
            </a:fld>
            <a:endParaRPr lang="ru-RU"/>
          </a:p>
        </p:txBody>
      </p:sp>
      <p:sp>
        <p:nvSpPr>
          <p:cNvPr id="7171" name="AutoShape 2" descr="&amp;Scy;&amp;kcy;&amp;acy;&amp;chcy;&amp;acy;&amp;tcy;&amp;softcy; - &amp;Acy;&amp;lcy;&amp;fcy;&amp;acy;&amp;vcy;&amp;icy;&amp;tcy;. &amp;Pcy;&amp;iecy;&amp;chcy;&amp;acy;&amp;tcy;&amp;ncy;&amp;ycy;&amp;iecy; &amp;icy; &amp;rcy;&amp;ucy;&amp;kcy;&amp;ocy;&amp;pcy;&amp;icy;&amp;scy;&amp;ncy;&amp;ycy;&amp;iecy; &amp;bcy;&amp;ucy;&amp;kcy;&amp;vcy;&amp;ycy;. &amp;Ncy;&amp;acy;&amp;gcy;&amp;lcy;&amp;yacy;&amp;dcy;&amp;ncy;&amp;ocy;&amp;iecy; &amp;pcy;&amp;ocy;&amp;scy;&amp;ocy;&amp;bcy;&amp;icy;&amp;iecy; &amp;dcy;&amp;lcy;&amp;yacy; &amp;ncy;&amp;acy;&amp;chcy;&amp;acy;&amp;lcy;&amp;softcy;&amp;ncy;&amp;ocy;&amp;jcy; &amp;shcy;&amp;kcy;&amp;ocy;&amp;lcy;&amp;ycy;."/>
          <p:cNvSpPr>
            <a:spLocks noChangeAspect="1" noChangeArrowheads="1"/>
          </p:cNvSpPr>
          <p:nvPr/>
        </p:nvSpPr>
        <p:spPr bwMode="auto">
          <a:xfrm>
            <a:off x="144463" y="-144463"/>
            <a:ext cx="304800" cy="304801"/>
          </a:xfrm>
          <a:prstGeom prst="rect">
            <a:avLst/>
          </a:prstGeom>
          <a:noFill/>
          <a:ln w="9525">
            <a:noFill/>
            <a:miter lim="800000"/>
            <a:headEnd/>
            <a:tailEnd/>
          </a:ln>
        </p:spPr>
        <p:txBody>
          <a:bodyPr/>
          <a:lstStyle/>
          <a:p>
            <a:endParaRPr lang="ru-RU" altLang="ru-RU"/>
          </a:p>
        </p:txBody>
      </p:sp>
      <p:sp>
        <p:nvSpPr>
          <p:cNvPr id="7172" name="AutoShape 4" descr="&amp;Scy;&amp;kcy;&amp;acy;&amp;chcy;&amp;acy;&amp;tcy;&amp;softcy; - &amp;Acy;&amp;lcy;&amp;fcy;&amp;acy;&amp;vcy;&amp;icy;&amp;tcy;. &amp;Pcy;&amp;iecy;&amp;chcy;&amp;acy;&amp;tcy;&amp;ncy;&amp;ycy;&amp;iecy; &amp;icy; &amp;rcy;&amp;ucy;&amp;kcy;&amp;ocy;&amp;pcy;&amp;icy;&amp;scy;&amp;ncy;&amp;ycy;&amp;iecy; &amp;bcy;&amp;ucy;&amp;kcy;&amp;vcy;&amp;ycy;. &amp;Ncy;&amp;acy;&amp;gcy;&amp;lcy;&amp;yacy;&amp;dcy;&amp;ncy;&amp;ocy;&amp;iecy; &amp;pcy;&amp;ocy;&amp;scy;&amp;ocy;&amp;bcy;&amp;icy;&amp;iecy; &amp;dcy;&amp;lcy;&amp;yacy; &amp;ncy;&amp;acy;&amp;chcy;&amp;acy;&amp;lcy;&amp;softcy;&amp;ncy;&amp;ocy;&amp;jcy; &amp;shcy;&amp;kcy;&amp;ocy;&amp;lcy;&amp;ycy;."/>
          <p:cNvSpPr>
            <a:spLocks noChangeAspect="1" noChangeArrowheads="1"/>
          </p:cNvSpPr>
          <p:nvPr/>
        </p:nvSpPr>
        <p:spPr bwMode="auto">
          <a:xfrm>
            <a:off x="296863" y="7938"/>
            <a:ext cx="304800" cy="304800"/>
          </a:xfrm>
          <a:prstGeom prst="rect">
            <a:avLst/>
          </a:prstGeom>
          <a:noFill/>
          <a:ln w="9525">
            <a:noFill/>
            <a:miter lim="800000"/>
            <a:headEnd/>
            <a:tailEnd/>
          </a:ln>
        </p:spPr>
        <p:txBody>
          <a:bodyPr/>
          <a:lstStyle/>
          <a:p>
            <a:endParaRPr lang="ru-RU" altLang="ru-RU"/>
          </a:p>
        </p:txBody>
      </p:sp>
      <p:pic>
        <p:nvPicPr>
          <p:cNvPr id="226309" name="Picture 5"/>
          <p:cNvPicPr>
            <a:picLocks noChangeAspect="1" noChangeArrowheads="1"/>
          </p:cNvPicPr>
          <p:nvPr/>
        </p:nvPicPr>
        <p:blipFill rotWithShape="1">
          <a:blip r:embed="rId3"/>
          <a:srcRect l="4427" t="2606" r="4696" b="5942"/>
          <a:stretch/>
        </p:blipFill>
        <p:spPr bwMode="auto">
          <a:xfrm>
            <a:off x="5929322" y="1214423"/>
            <a:ext cx="2928958" cy="5357850"/>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971550" y="360363"/>
            <a:ext cx="7715250" cy="908050"/>
          </a:xfrm>
        </p:spPr>
        <p:txBody>
          <a:bodyPr/>
          <a:lstStyle/>
          <a:p>
            <a:r>
              <a:rPr lang="ru-RU" altLang="ru-RU" smtClean="0"/>
              <a:t>Бывает и так……</a:t>
            </a:r>
          </a:p>
        </p:txBody>
      </p:sp>
      <p:sp>
        <p:nvSpPr>
          <p:cNvPr id="8195" name="Объект 2"/>
          <p:cNvSpPr>
            <a:spLocks noGrp="1"/>
          </p:cNvSpPr>
          <p:nvPr>
            <p:ph idx="1"/>
          </p:nvPr>
        </p:nvSpPr>
        <p:spPr>
          <a:xfrm>
            <a:off x="457200" y="1412875"/>
            <a:ext cx="8229600" cy="4713288"/>
          </a:xfrm>
        </p:spPr>
        <p:txBody>
          <a:bodyPr/>
          <a:lstStyle/>
          <a:p>
            <a:pPr marL="0" indent="0">
              <a:buFont typeface="Arial" charset="0"/>
              <a:buNone/>
            </a:pPr>
            <a:r>
              <a:rPr lang="ru-RU" altLang="ru-RU" sz="1800" b="1" u="sng" smtClean="0">
                <a:solidFill>
                  <a:srgbClr val="FF0000"/>
                </a:solidFill>
              </a:rPr>
              <a:t>Обществознание</a:t>
            </a:r>
          </a:p>
          <a:p>
            <a:pPr marL="0" indent="0">
              <a:buFont typeface="Arial" charset="0"/>
              <a:buNone/>
            </a:pPr>
            <a:r>
              <a:rPr lang="ru-RU" altLang="ru-RU" sz="1600" b="1" smtClean="0">
                <a:solidFill>
                  <a:srgbClr val="000000"/>
                </a:solidFill>
              </a:rPr>
              <a:t>«В Америке один ученый доказал, что существует такая болезнь – болезнь денег. Мне кажется, ею болеет большая часть населения. Надо как-то решать вопрос с деньгами, а то все мы умрем»</a:t>
            </a:r>
            <a:r>
              <a:rPr lang="en-US" altLang="ru-RU" sz="1600" b="1" smtClean="0">
                <a:solidFill>
                  <a:srgbClr val="000000"/>
                </a:solidFill>
              </a:rPr>
              <a:t>;</a:t>
            </a:r>
            <a:endParaRPr lang="ru-RU" altLang="ru-RU" sz="1600" b="1" smtClean="0">
              <a:solidFill>
                <a:srgbClr val="000000"/>
              </a:solidFill>
            </a:endParaRPr>
          </a:p>
          <a:p>
            <a:pPr marL="0" indent="0">
              <a:buFont typeface="Arial" charset="0"/>
              <a:buNone/>
            </a:pPr>
            <a:r>
              <a:rPr lang="ru-RU" altLang="ru-RU" sz="1600" b="1" smtClean="0"/>
              <a:t>«Некоторые пытаются втиснуться в социальный лифт всей семьей»;</a:t>
            </a:r>
          </a:p>
          <a:p>
            <a:pPr marL="0" indent="0">
              <a:buFont typeface="Arial" charset="0"/>
              <a:buNone/>
            </a:pPr>
            <a:r>
              <a:rPr lang="ru-RU" altLang="ru-RU" sz="1600" b="1" smtClean="0"/>
              <a:t>«Обязанность работодателя - производить медосмотр сотрудников»</a:t>
            </a:r>
            <a:r>
              <a:rPr lang="en-US" altLang="ru-RU" sz="1600" b="1" smtClean="0"/>
              <a:t>;</a:t>
            </a:r>
            <a:endParaRPr lang="ru-RU" altLang="ru-RU" sz="1600" b="1" smtClean="0">
              <a:solidFill>
                <a:srgbClr val="000000"/>
              </a:solidFill>
            </a:endParaRPr>
          </a:p>
          <a:p>
            <a:pPr marL="0" indent="0">
              <a:buFont typeface="Arial" charset="0"/>
              <a:buNone/>
            </a:pPr>
            <a:r>
              <a:rPr lang="ru-RU" altLang="ru-RU" sz="1600" b="1" smtClean="0"/>
              <a:t>«Гендер – это влиятельный ученый-социолог, видимо, немец»;</a:t>
            </a:r>
          </a:p>
          <a:p>
            <a:pPr marL="0" indent="0">
              <a:buFont typeface="Arial" charset="0"/>
              <a:buNone/>
            </a:pPr>
            <a:r>
              <a:rPr lang="ru-RU" altLang="ru-RU" sz="1600" b="1" smtClean="0"/>
              <a:t>«Бизнесмен ответственен за свой бизнес, как мать-одиночка за </a:t>
            </a:r>
          </a:p>
          <a:p>
            <a:pPr marL="0" indent="0">
              <a:buFont typeface="Arial" charset="0"/>
              <a:buNone/>
            </a:pPr>
            <a:r>
              <a:rPr lang="ru-RU" altLang="ru-RU" sz="1600" b="1" smtClean="0"/>
              <a:t>своего ребенка»</a:t>
            </a:r>
            <a:r>
              <a:rPr lang="en-US" altLang="ru-RU" sz="1600" b="1" smtClean="0"/>
              <a:t>.</a:t>
            </a:r>
            <a:endParaRPr lang="ru-RU" altLang="ru-RU" sz="1600" b="1" smtClean="0"/>
          </a:p>
          <a:p>
            <a:pPr marL="0" indent="0">
              <a:buFont typeface="Arial" charset="0"/>
              <a:buNone/>
            </a:pPr>
            <a:endParaRPr lang="ru-RU" altLang="ru-RU" sz="800" b="1" smtClean="0"/>
          </a:p>
          <a:p>
            <a:pPr marL="0" indent="0">
              <a:buFont typeface="Arial" charset="0"/>
              <a:buNone/>
            </a:pPr>
            <a:r>
              <a:rPr lang="ru-RU" altLang="ru-RU" sz="1800" b="1" u="sng" smtClean="0">
                <a:solidFill>
                  <a:srgbClr val="FF0000"/>
                </a:solidFill>
              </a:rPr>
              <a:t>История</a:t>
            </a:r>
          </a:p>
          <a:p>
            <a:pPr marL="0" indent="0">
              <a:buFont typeface="Arial" charset="0"/>
              <a:buNone/>
            </a:pPr>
            <a:r>
              <a:rPr lang="ru-RU" altLang="ru-RU" sz="1600" b="1" smtClean="0">
                <a:solidFill>
                  <a:srgbClr val="000000"/>
                </a:solidFill>
              </a:rPr>
              <a:t>«- Реформу А.Н. Косыгина 1965-го года проводили : </a:t>
            </a:r>
            <a:br>
              <a:rPr lang="ru-RU" altLang="ru-RU" sz="1600" b="1" smtClean="0">
                <a:solidFill>
                  <a:srgbClr val="000000"/>
                </a:solidFill>
              </a:rPr>
            </a:br>
            <a:r>
              <a:rPr lang="ru-RU" altLang="ru-RU" sz="1600" b="1" smtClean="0">
                <a:solidFill>
                  <a:srgbClr val="000000"/>
                </a:solidFill>
              </a:rPr>
              <a:t>- предсовмина СССР Горбачев в 1977 г. </a:t>
            </a:r>
            <a:br>
              <a:rPr lang="ru-RU" altLang="ru-RU" sz="1600" b="1" smtClean="0">
                <a:solidFill>
                  <a:srgbClr val="000000"/>
                </a:solidFill>
              </a:rPr>
            </a:br>
            <a:r>
              <a:rPr lang="ru-RU" altLang="ru-RU" sz="1600" b="1" smtClean="0">
                <a:solidFill>
                  <a:srgbClr val="000000"/>
                </a:solidFill>
              </a:rPr>
              <a:t>- предсовмина РФ Примаков в 1997 г.»</a:t>
            </a:r>
            <a:r>
              <a:rPr lang="en-US" altLang="ru-RU" sz="1600" b="1" smtClean="0">
                <a:solidFill>
                  <a:srgbClr val="000000"/>
                </a:solidFill>
              </a:rPr>
              <a:t>;</a:t>
            </a:r>
            <a:endParaRPr lang="ru-RU" altLang="ru-RU" sz="1600" b="1" smtClean="0">
              <a:solidFill>
                <a:srgbClr val="444444"/>
              </a:solidFill>
            </a:endParaRPr>
          </a:p>
          <a:p>
            <a:pPr marL="0" indent="0">
              <a:buFont typeface="Arial" charset="0"/>
              <a:buNone/>
            </a:pPr>
            <a:r>
              <a:rPr lang="ru-RU" altLang="ru-RU" sz="1600" b="1" smtClean="0"/>
              <a:t>«В перестройку деньги выдавали по талонам».</a:t>
            </a:r>
          </a:p>
        </p:txBody>
      </p:sp>
      <p:sp>
        <p:nvSpPr>
          <p:cNvPr id="2" name="Номер слайда 1"/>
          <p:cNvSpPr>
            <a:spLocks noGrp="1"/>
          </p:cNvSpPr>
          <p:nvPr>
            <p:ph type="sldNum" sz="quarter" idx="12"/>
          </p:nvPr>
        </p:nvSpPr>
        <p:spPr/>
        <p:txBody>
          <a:bodyPr>
            <a:normAutofit/>
          </a:bodyPr>
          <a:lstStyle/>
          <a:p>
            <a:pPr>
              <a:defRPr/>
            </a:pPr>
            <a:fld id="{28C29859-4CBE-406E-BB20-4316554F02D3}" type="slidenum">
              <a:rPr lang="ru-RU" smtClean="0"/>
              <a:pPr>
                <a:defRPr/>
              </a:pPr>
              <a:t>23</a:t>
            </a:fld>
            <a:endParaRPr lang="ru-RU"/>
          </a:p>
        </p:txBody>
      </p:sp>
      <p:pic>
        <p:nvPicPr>
          <p:cNvPr id="3074" name="Picture 2"/>
          <p:cNvPicPr>
            <a:picLocks noChangeAspect="1" noChangeArrowheads="1"/>
          </p:cNvPicPr>
          <p:nvPr/>
        </p:nvPicPr>
        <p:blipFill>
          <a:blip r:embed="rId3"/>
          <a:srcRect/>
          <a:stretch>
            <a:fillRect/>
          </a:stretch>
        </p:blipFill>
        <p:spPr bwMode="auto">
          <a:xfrm>
            <a:off x="6443663" y="4005263"/>
            <a:ext cx="2232025" cy="2616200"/>
          </a:xfrm>
          <a:prstGeom prst="rect">
            <a:avLst/>
          </a:prstGeom>
          <a:ln>
            <a:noFill/>
          </a:ln>
          <a:effectLst>
            <a:outerShdw blurRad="292100" dist="139700" dir="2700000" algn="tl" rotWithShape="0">
              <a:srgbClr val="333333">
                <a:alpha val="65000"/>
              </a:srgbClr>
            </a:outerShdw>
          </a:effectLst>
          <a:extLst>
            <a:ext uri="{909E8E84-426E-40DD-AFC4-6F175D3DCCD1}"/>
            <a:ext uri="{91240B29-F687-4F45-9708-019B960494DF}"/>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http://englishstrategies.files.wordpress.com/2012/03/images6.jpg?w=560"/>
          <p:cNvPicPr>
            <a:picLocks noChangeAspect="1" noChangeArrowheads="1"/>
          </p:cNvPicPr>
          <p:nvPr/>
        </p:nvPicPr>
        <p:blipFill>
          <a:blip r:embed="rId2"/>
          <a:srcRect/>
          <a:stretch>
            <a:fillRect/>
          </a:stretch>
        </p:blipFill>
        <p:spPr bwMode="auto">
          <a:xfrm>
            <a:off x="7164388" y="3968750"/>
            <a:ext cx="1882775" cy="2686050"/>
          </a:xfrm>
          <a:prstGeom prst="rect">
            <a:avLst/>
          </a:prstGeom>
          <a:noFill/>
          <a:ln w="9525">
            <a:noFill/>
            <a:miter lim="800000"/>
            <a:headEnd/>
            <a:tailEnd/>
          </a:ln>
        </p:spPr>
      </p:pic>
      <p:sp>
        <p:nvSpPr>
          <p:cNvPr id="9220" name="Заголовок 1"/>
          <p:cNvSpPr>
            <a:spLocks noGrp="1"/>
          </p:cNvSpPr>
          <p:nvPr>
            <p:ph type="title"/>
          </p:nvPr>
        </p:nvSpPr>
        <p:spPr>
          <a:xfrm>
            <a:off x="971550" y="360363"/>
            <a:ext cx="7715250" cy="908050"/>
          </a:xfrm>
        </p:spPr>
        <p:txBody>
          <a:bodyPr>
            <a:normAutofit fontScale="90000"/>
          </a:bodyPr>
          <a:lstStyle/>
          <a:p>
            <a:r>
              <a:rPr lang="ru-RU" altLang="ru-RU" smtClean="0"/>
              <a:t>ЕГЭ 2014 глазами выпускников…</a:t>
            </a:r>
          </a:p>
        </p:txBody>
      </p:sp>
      <p:sp>
        <p:nvSpPr>
          <p:cNvPr id="3" name="Объект 2"/>
          <p:cNvSpPr>
            <a:spLocks noGrp="1"/>
          </p:cNvSpPr>
          <p:nvPr>
            <p:ph idx="1"/>
          </p:nvPr>
        </p:nvSpPr>
        <p:spPr/>
        <p:txBody>
          <a:bodyPr>
            <a:normAutofit fontScale="85000" lnSpcReduction="10000"/>
          </a:bodyPr>
          <a:lstStyle/>
          <a:p>
            <a:pPr marL="0" indent="0">
              <a:buFont typeface="Arial" pitchFamily="34" charset="0"/>
              <a:buNone/>
              <a:defRPr/>
            </a:pPr>
            <a:r>
              <a:rPr lang="ru-RU" sz="3100" i="1" u="sng" dirty="0" smtClean="0"/>
              <a:t>По данным анкет участников ЕГЭ Пермского края:</a:t>
            </a:r>
          </a:p>
          <a:p>
            <a:pPr marL="0" indent="0">
              <a:buFont typeface="Arial" pitchFamily="34" charset="0"/>
              <a:buNone/>
              <a:defRPr/>
            </a:pPr>
            <a:r>
              <a:rPr lang="ru-RU" sz="3100" dirty="0" smtClean="0"/>
              <a:t>•</a:t>
            </a:r>
            <a:r>
              <a:rPr lang="en-US" sz="3100" dirty="0" smtClean="0"/>
              <a:t> </a:t>
            </a:r>
            <a:r>
              <a:rPr lang="ru-RU" sz="3100" b="1" dirty="0" smtClean="0"/>
              <a:t>72%</a:t>
            </a:r>
            <a:r>
              <a:rPr lang="ru-RU" sz="3100" dirty="0" smtClean="0"/>
              <a:t> выпускников надеялись только на свои знания;</a:t>
            </a:r>
            <a:endParaRPr lang="ru-RU" sz="3100" dirty="0"/>
          </a:p>
          <a:p>
            <a:pPr marL="0" indent="0">
              <a:buFont typeface="Arial" pitchFamily="34" charset="0"/>
              <a:buNone/>
              <a:defRPr/>
            </a:pPr>
            <a:r>
              <a:rPr lang="ru-RU" sz="3100" dirty="0" smtClean="0"/>
              <a:t>•</a:t>
            </a:r>
            <a:r>
              <a:rPr lang="en-US" sz="3100" dirty="0" smtClean="0"/>
              <a:t> </a:t>
            </a:r>
            <a:r>
              <a:rPr lang="ru-RU" sz="3100" b="1" dirty="0" smtClean="0"/>
              <a:t>23%</a:t>
            </a:r>
            <a:r>
              <a:rPr lang="ru-RU" sz="3100" dirty="0" smtClean="0"/>
              <a:t> занимались с репетиторами;</a:t>
            </a:r>
            <a:endParaRPr lang="ru-RU" sz="3100" dirty="0"/>
          </a:p>
          <a:p>
            <a:pPr marL="0" indent="0">
              <a:buFont typeface="Arial" pitchFamily="34" charset="0"/>
              <a:buNone/>
              <a:defRPr/>
            </a:pPr>
            <a:r>
              <a:rPr lang="ru-RU" sz="3100" dirty="0" smtClean="0"/>
              <a:t>•</a:t>
            </a:r>
            <a:r>
              <a:rPr lang="en-US" sz="3100" dirty="0" smtClean="0"/>
              <a:t> </a:t>
            </a:r>
            <a:r>
              <a:rPr lang="ru-RU" sz="3100" b="1" dirty="0" smtClean="0"/>
              <a:t>23</a:t>
            </a:r>
            <a:r>
              <a:rPr lang="ru-RU" sz="3100" b="1" dirty="0"/>
              <a:t>% </a:t>
            </a:r>
            <a:r>
              <a:rPr lang="ru-RU" sz="3100" dirty="0" smtClean="0"/>
              <a:t>занимались с помощью банка заданий ЕГЭ;</a:t>
            </a:r>
            <a:endParaRPr lang="ru-RU" sz="3100" dirty="0"/>
          </a:p>
          <a:p>
            <a:pPr marL="0" indent="0">
              <a:buFont typeface="Arial" pitchFamily="34" charset="0"/>
              <a:buNone/>
              <a:defRPr/>
            </a:pPr>
            <a:r>
              <a:rPr lang="ru-RU" sz="3100" dirty="0" smtClean="0"/>
              <a:t>•</a:t>
            </a:r>
            <a:r>
              <a:rPr lang="en-US" sz="3100" dirty="0" smtClean="0"/>
              <a:t> </a:t>
            </a:r>
            <a:r>
              <a:rPr lang="ru-RU" sz="3100" b="1" dirty="0" smtClean="0"/>
              <a:t>80</a:t>
            </a:r>
            <a:r>
              <a:rPr lang="ru-RU" sz="3100" b="1" dirty="0"/>
              <a:t>%</a:t>
            </a:r>
            <a:r>
              <a:rPr lang="ru-RU" sz="3100" dirty="0"/>
              <a:t> опрошенных утверждают, </a:t>
            </a:r>
            <a:r>
              <a:rPr lang="ru-RU" sz="3100" dirty="0" smtClean="0"/>
              <a:t>что атмосфера на ЕГЭ была доброжелательная и спокойная</a:t>
            </a:r>
            <a:r>
              <a:rPr lang="ru-RU" dirty="0" smtClean="0"/>
              <a:t>;</a:t>
            </a:r>
          </a:p>
          <a:p>
            <a:pPr marL="0" indent="0">
              <a:buFont typeface="Arial" pitchFamily="34" charset="0"/>
              <a:buNone/>
              <a:defRPr/>
            </a:pPr>
            <a:r>
              <a:rPr lang="ru-RU" dirty="0"/>
              <a:t>•</a:t>
            </a:r>
            <a:r>
              <a:rPr lang="en-US" dirty="0"/>
              <a:t> </a:t>
            </a:r>
            <a:r>
              <a:rPr lang="ru-RU" b="1" dirty="0" smtClean="0"/>
              <a:t>8%</a:t>
            </a:r>
            <a:r>
              <a:rPr lang="ru-RU" dirty="0" smtClean="0"/>
              <a:t> опрошенных пожаловались на не</a:t>
            </a:r>
            <a:br>
              <a:rPr lang="ru-RU" dirty="0" smtClean="0"/>
            </a:br>
            <a:r>
              <a:rPr lang="ru-RU" dirty="0" smtClean="0"/>
              <a:t>комфортную обстановку в пункте и аудитории</a:t>
            </a:r>
            <a:r>
              <a:rPr lang="en-US" dirty="0" smtClean="0"/>
              <a:t>;</a:t>
            </a:r>
            <a:endParaRPr lang="ru-RU" dirty="0" smtClean="0"/>
          </a:p>
          <a:p>
            <a:pPr marL="0" indent="0">
              <a:buFont typeface="Arial" pitchFamily="34" charset="0"/>
              <a:buNone/>
              <a:defRPr/>
            </a:pPr>
            <a:r>
              <a:rPr lang="ru-RU" dirty="0"/>
              <a:t>•</a:t>
            </a:r>
            <a:r>
              <a:rPr lang="en-US" dirty="0"/>
              <a:t> </a:t>
            </a:r>
            <a:r>
              <a:rPr lang="ru-RU" b="1" dirty="0" smtClean="0"/>
              <a:t>12%</a:t>
            </a:r>
            <a:r>
              <a:rPr lang="ru-RU" dirty="0" smtClean="0"/>
              <a:t> не стали заполнять анкеты.</a:t>
            </a:r>
          </a:p>
          <a:p>
            <a:pPr marL="0" indent="0">
              <a:buFont typeface="Arial" pitchFamily="34" charset="0"/>
              <a:buNone/>
              <a:defRPr/>
            </a:pPr>
            <a:endParaRPr lang="ru-RU" dirty="0"/>
          </a:p>
        </p:txBody>
      </p:sp>
      <p:sp>
        <p:nvSpPr>
          <p:cNvPr id="2" name="Номер слайда 1"/>
          <p:cNvSpPr>
            <a:spLocks noGrp="1"/>
          </p:cNvSpPr>
          <p:nvPr>
            <p:ph type="sldNum" sz="quarter" idx="12"/>
          </p:nvPr>
        </p:nvSpPr>
        <p:spPr/>
        <p:txBody>
          <a:bodyPr>
            <a:normAutofit/>
          </a:bodyPr>
          <a:lstStyle/>
          <a:p>
            <a:pPr>
              <a:defRPr/>
            </a:pPr>
            <a:fld id="{602D6F53-F5F4-46CC-8FF3-962B59C02E34}" type="slidenum">
              <a:rPr lang="ru-RU" smtClean="0"/>
              <a:pPr>
                <a:defRPr/>
              </a:pPr>
              <a:t>24</a:t>
            </a:fld>
            <a:endParaRPr lang="ru-RU"/>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Итоговая аттестация   9 классов </a:t>
            </a:r>
            <a:endParaRPr lang="ru-RU" dirty="0"/>
          </a:p>
        </p:txBody>
      </p:sp>
      <p:graphicFrame>
        <p:nvGraphicFramePr>
          <p:cNvPr id="4" name="Содержимое 3"/>
          <p:cNvGraphicFramePr>
            <a:graphicFrameLocks noGrp="1"/>
          </p:cNvGraphicFramePr>
          <p:nvPr>
            <p:ph idx="1"/>
          </p:nvPr>
        </p:nvGraphicFramePr>
        <p:xfrm>
          <a:off x="1435100" y="1447800"/>
          <a:ext cx="7499350" cy="4800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t>Рейтинг ОУ Ленинского района по результатам ГИА учащихся 9 классов  в 2014 г. (средний балл по обязательным предметам)</a:t>
            </a:r>
            <a:br>
              <a:rPr lang="ru-RU" sz="2000" dirty="0" smtClean="0"/>
            </a:br>
            <a:r>
              <a:rPr lang="ru-RU" sz="2000" dirty="0" smtClean="0"/>
              <a:t>математика</a:t>
            </a:r>
            <a:endParaRPr lang="ru-RU" sz="2000" dirty="0"/>
          </a:p>
        </p:txBody>
      </p:sp>
      <p:graphicFrame>
        <p:nvGraphicFramePr>
          <p:cNvPr id="6" name="Содержимое 5"/>
          <p:cNvGraphicFramePr>
            <a:graphicFrameLocks noGrp="1"/>
          </p:cNvGraphicFramePr>
          <p:nvPr>
            <p:ph idx="1"/>
          </p:nvPr>
        </p:nvGraphicFramePr>
        <p:xfrm>
          <a:off x="285721" y="1214438"/>
          <a:ext cx="8572530" cy="54292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t>Рейтинг ОУ Ленинского района по результатам ГИА учащихся 9 классов  в 2014 г. (средний балл по обязательным предметам)</a:t>
            </a:r>
            <a:br>
              <a:rPr lang="ru-RU" sz="2000" dirty="0" smtClean="0"/>
            </a:br>
            <a:r>
              <a:rPr lang="ru-RU" sz="2000" dirty="0" smtClean="0"/>
              <a:t>русский язык</a:t>
            </a:r>
            <a:endParaRPr lang="ru-RU" sz="2000" dirty="0"/>
          </a:p>
        </p:txBody>
      </p:sp>
      <p:graphicFrame>
        <p:nvGraphicFramePr>
          <p:cNvPr id="6" name="Содержимое 5"/>
          <p:cNvGraphicFramePr>
            <a:graphicFrameLocks noGrp="1"/>
          </p:cNvGraphicFramePr>
          <p:nvPr>
            <p:ph idx="1"/>
          </p:nvPr>
        </p:nvGraphicFramePr>
        <p:xfrm>
          <a:off x="285721" y="1214438"/>
          <a:ext cx="8572530" cy="54292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Заголовок 13"/>
          <p:cNvSpPr>
            <a:spLocks noGrp="1"/>
          </p:cNvSpPr>
          <p:nvPr>
            <p:ph type="title"/>
          </p:nvPr>
        </p:nvSpPr>
        <p:spPr/>
        <p:txBody>
          <a:bodyPr>
            <a:normAutofit fontScale="90000"/>
          </a:bodyPr>
          <a:lstStyle/>
          <a:p>
            <a:r>
              <a:rPr lang="ru-RU" dirty="0" smtClean="0"/>
              <a:t>Мониторинг 4классы</a:t>
            </a:r>
            <a:br>
              <a:rPr lang="ru-RU" dirty="0" smtClean="0"/>
            </a:br>
            <a:r>
              <a:rPr lang="ru-RU" dirty="0" smtClean="0"/>
              <a:t>средний балл</a:t>
            </a:r>
            <a:endParaRPr lang="ru-RU" dirty="0"/>
          </a:p>
        </p:txBody>
      </p:sp>
      <p:graphicFrame>
        <p:nvGraphicFramePr>
          <p:cNvPr id="4" name="Содержимое 3"/>
          <p:cNvGraphicFramePr>
            <a:graphicFrameLocks noGrp="1"/>
          </p:cNvGraphicFramePr>
          <p:nvPr>
            <p:ph idx="1"/>
          </p:nvPr>
        </p:nvGraphicFramePr>
        <p:xfrm>
          <a:off x="1435100" y="1447800"/>
          <a:ext cx="749935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259632" y="260648"/>
            <a:ext cx="7344816" cy="707886"/>
          </a:xfrm>
          <a:prstGeom prst="rect">
            <a:avLst/>
          </a:prstGeom>
          <a:noFill/>
        </p:spPr>
        <p:txBody>
          <a:bodyPr wrap="square" rtlCol="0">
            <a:spAutoFit/>
          </a:bodyPr>
          <a:lstStyle/>
          <a:p>
            <a:pPr algn="ctr"/>
            <a:r>
              <a:rPr lang="ru-RU" sz="2000" b="1" dirty="0" smtClean="0"/>
              <a:t>Динамика количества  преступлений и ООД</a:t>
            </a:r>
          </a:p>
          <a:p>
            <a:pPr algn="ctr"/>
            <a:r>
              <a:rPr lang="ru-RU" sz="2000" b="1" dirty="0" smtClean="0"/>
              <a:t>Ленинский район</a:t>
            </a:r>
            <a:endParaRPr lang="ru-RU" sz="2000" b="1" dirty="0"/>
          </a:p>
        </p:txBody>
      </p:sp>
      <p:graphicFrame>
        <p:nvGraphicFramePr>
          <p:cNvPr id="4" name="Диаграмма 3"/>
          <p:cNvGraphicFramePr/>
          <p:nvPr/>
        </p:nvGraphicFramePr>
        <p:xfrm>
          <a:off x="539552" y="1762124"/>
          <a:ext cx="8136904" cy="476321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Критерии и показатели результативности</a:t>
            </a:r>
            <a:endParaRPr lang="ru-RU" sz="2800" dirty="0"/>
          </a:p>
        </p:txBody>
      </p:sp>
      <p:graphicFrame>
        <p:nvGraphicFramePr>
          <p:cNvPr id="5" name="Содержимое 4"/>
          <p:cNvGraphicFramePr>
            <a:graphicFrameLocks noGrp="1"/>
          </p:cNvGraphicFramePr>
          <p:nvPr>
            <p:ph idx="1"/>
          </p:nvPr>
        </p:nvGraphicFramePr>
        <p:xfrm>
          <a:off x="3357554" y="928670"/>
          <a:ext cx="5510386"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3" name="Группа 9"/>
          <p:cNvGrpSpPr/>
          <p:nvPr/>
        </p:nvGrpSpPr>
        <p:grpSpPr>
          <a:xfrm>
            <a:off x="0" y="1700808"/>
            <a:ext cx="3275856" cy="4680520"/>
            <a:chOff x="-192705" y="468299"/>
            <a:chExt cx="3592311" cy="2139357"/>
          </a:xfrm>
        </p:grpSpPr>
        <p:sp>
          <p:nvSpPr>
            <p:cNvPr id="11" name="Скругленный прямоугольник 10"/>
            <p:cNvSpPr/>
            <p:nvPr/>
          </p:nvSpPr>
          <p:spPr>
            <a:xfrm>
              <a:off x="4148" y="468299"/>
              <a:ext cx="3395458" cy="2139357"/>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Скругленный прямоугольник 4"/>
            <p:cNvSpPr/>
            <p:nvPr/>
          </p:nvSpPr>
          <p:spPr>
            <a:xfrm>
              <a:off x="-192705" y="572734"/>
              <a:ext cx="3487876" cy="193048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68580" rIns="137160" bIns="68580" numCol="1" spcCol="1270" anchor="ctr" anchorCtr="0">
              <a:noAutofit/>
            </a:bodyPr>
            <a:lstStyle/>
            <a:p>
              <a:pPr lvl="0" algn="ctr"/>
              <a:r>
                <a:rPr lang="ru-RU" sz="2800" b="1" dirty="0" smtClean="0"/>
                <a:t>Качество организации воспитательного процесса</a:t>
              </a:r>
              <a:endParaRPr lang="ru-RU" sz="2800" b="1" dirty="0"/>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728" y="214290"/>
            <a:ext cx="7286676" cy="369332"/>
          </a:xfrm>
          <a:prstGeom prst="rect">
            <a:avLst/>
          </a:prstGeom>
        </p:spPr>
        <p:txBody>
          <a:bodyPr wrap="square">
            <a:spAutoFit/>
          </a:bodyPr>
          <a:lstStyle/>
          <a:p>
            <a:r>
              <a:rPr lang="ru-RU" b="1" dirty="0" smtClean="0"/>
              <a:t>Ситуация по школам Ленинского района на июнь 2014 года</a:t>
            </a:r>
          </a:p>
        </p:txBody>
      </p:sp>
      <p:graphicFrame>
        <p:nvGraphicFramePr>
          <p:cNvPr id="3" name="Диаграмма 2"/>
          <p:cNvGraphicFramePr/>
          <p:nvPr/>
        </p:nvGraphicFramePr>
        <p:xfrm>
          <a:off x="428596" y="1357298"/>
          <a:ext cx="8358246" cy="408624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Заголовок 1"/>
          <p:cNvSpPr>
            <a:spLocks noGrp="1"/>
          </p:cNvSpPr>
          <p:nvPr>
            <p:ph type="title"/>
          </p:nvPr>
        </p:nvSpPr>
        <p:spPr/>
        <p:txBody>
          <a:bodyPr>
            <a:normAutofit fontScale="90000"/>
          </a:bodyPr>
          <a:lstStyle/>
          <a:p>
            <a:r>
              <a:rPr lang="ru-RU" smtClean="0">
                <a:latin typeface="Microsoft Sans Serif" pitchFamily="34" charset="0"/>
              </a:rPr>
              <a:t>Итоги аттестации </a:t>
            </a:r>
            <a:br>
              <a:rPr lang="ru-RU" smtClean="0">
                <a:latin typeface="Microsoft Sans Serif" pitchFamily="34" charset="0"/>
              </a:rPr>
            </a:br>
            <a:r>
              <a:rPr lang="ru-RU" smtClean="0">
                <a:latin typeface="Microsoft Sans Serif" pitchFamily="34" charset="0"/>
              </a:rPr>
              <a:t>педагогических работников  </a:t>
            </a:r>
            <a:endParaRPr lang="ru-RU" smtClean="0"/>
          </a:p>
        </p:txBody>
      </p:sp>
      <p:graphicFrame>
        <p:nvGraphicFramePr>
          <p:cNvPr id="1028" name="Диаграмма 3"/>
          <p:cNvGraphicFramePr>
            <a:graphicFrameLocks/>
          </p:cNvGraphicFramePr>
          <p:nvPr/>
        </p:nvGraphicFramePr>
        <p:xfrm>
          <a:off x="128588" y="1822450"/>
          <a:ext cx="4781550" cy="5086350"/>
        </p:xfrm>
        <a:graphic>
          <a:graphicData uri="http://schemas.openxmlformats.org/presentationml/2006/ole">
            <p:oleObj spid="_x0000_s1026" r:id="rId4" imgW="4785775" imgH="5084505" progId="Excel.Sheet.8">
              <p:embed/>
            </p:oleObj>
          </a:graphicData>
        </a:graphic>
      </p:graphicFrame>
      <p:sp>
        <p:nvSpPr>
          <p:cNvPr id="1029" name="TextBox 10"/>
          <p:cNvSpPr txBox="1">
            <a:spLocks noChangeArrowheads="1"/>
          </p:cNvSpPr>
          <p:nvPr/>
        </p:nvSpPr>
        <p:spPr bwMode="auto">
          <a:xfrm>
            <a:off x="5076825" y="1412875"/>
            <a:ext cx="3743325" cy="646113"/>
          </a:xfrm>
          <a:prstGeom prst="rect">
            <a:avLst/>
          </a:prstGeom>
          <a:noFill/>
          <a:ln w="9525">
            <a:noFill/>
            <a:miter lim="800000"/>
            <a:headEnd/>
            <a:tailEnd/>
          </a:ln>
        </p:spPr>
        <p:txBody>
          <a:bodyPr>
            <a:spAutoFit/>
          </a:bodyPr>
          <a:lstStyle/>
          <a:p>
            <a:pPr algn="ctr"/>
            <a:r>
              <a:rPr lang="ru-RU" b="1" dirty="0">
                <a:latin typeface="Calibri" pitchFamily="34" charset="0"/>
              </a:rPr>
              <a:t>Количество отрицательных экспертных заключений </a:t>
            </a:r>
          </a:p>
        </p:txBody>
      </p:sp>
      <p:sp>
        <p:nvSpPr>
          <p:cNvPr id="1030" name="TextBox 10"/>
          <p:cNvSpPr txBox="1">
            <a:spLocks noChangeArrowheads="1"/>
          </p:cNvSpPr>
          <p:nvPr/>
        </p:nvSpPr>
        <p:spPr bwMode="auto">
          <a:xfrm>
            <a:off x="827088" y="1341438"/>
            <a:ext cx="3852862" cy="646331"/>
          </a:xfrm>
          <a:prstGeom prst="rect">
            <a:avLst/>
          </a:prstGeom>
          <a:noFill/>
          <a:ln w="9525">
            <a:noFill/>
            <a:miter lim="800000"/>
            <a:headEnd/>
            <a:tailEnd/>
          </a:ln>
        </p:spPr>
        <p:txBody>
          <a:bodyPr>
            <a:spAutoFit/>
          </a:bodyPr>
          <a:lstStyle/>
          <a:p>
            <a:pPr algn="ctr"/>
            <a:r>
              <a:rPr lang="ru-RU" b="1" dirty="0" smtClean="0">
                <a:latin typeface="Calibri" pitchFamily="34" charset="0"/>
              </a:rPr>
              <a:t>Аттестация педагогов на квалификационные категории</a:t>
            </a:r>
            <a:endParaRPr lang="ru-RU" b="1" dirty="0">
              <a:latin typeface="Calibri" pitchFamily="34" charset="0"/>
            </a:endParaRPr>
          </a:p>
        </p:txBody>
      </p:sp>
      <p:graphicFrame>
        <p:nvGraphicFramePr>
          <p:cNvPr id="385031" name="Диаграмма 9"/>
          <p:cNvGraphicFramePr>
            <a:graphicFrameLocks/>
          </p:cNvGraphicFramePr>
          <p:nvPr/>
        </p:nvGraphicFramePr>
        <p:xfrm>
          <a:off x="5193977" y="2132856"/>
          <a:ext cx="3950023" cy="3816424"/>
        </p:xfrm>
        <a:graphic>
          <a:graphicData uri="http://schemas.openxmlformats.org/presentationml/2006/ole">
            <p:oleObj spid="_x0000_s1027" name="Диаграмма" r:id="rId5" imgW="5057775" imgH="4229243" progId="Excel.Sheet.8">
              <p:embed/>
            </p:oleObj>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mtClean="0"/>
              <a:t>Аттестация </a:t>
            </a:r>
            <a:r>
              <a:rPr lang="ru-RU" smtClean="0"/>
              <a:t>педагогов                 </a:t>
            </a:r>
            <a:r>
              <a:rPr lang="ru-RU" dirty="0" smtClean="0"/>
              <a:t>МБОУ «СОШ №</a:t>
            </a:r>
            <a:r>
              <a:rPr lang="ru-RU" smtClean="0"/>
              <a:t>6</a:t>
            </a:r>
            <a:r>
              <a:rPr lang="ru-RU" smtClean="0"/>
              <a:t>»</a:t>
            </a:r>
            <a:endParaRPr lang="ru-RU" dirty="0"/>
          </a:p>
        </p:txBody>
      </p:sp>
      <p:graphicFrame>
        <p:nvGraphicFramePr>
          <p:cNvPr id="3" name="Диаграмма 2"/>
          <p:cNvGraphicFramePr/>
          <p:nvPr/>
        </p:nvGraphicFramePr>
        <p:xfrm>
          <a:off x="642910" y="1397000"/>
          <a:ext cx="8143932" cy="510383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29" name="Заголовок 1"/>
          <p:cNvSpPr>
            <a:spLocks noGrp="1"/>
          </p:cNvSpPr>
          <p:nvPr>
            <p:ph type="title"/>
          </p:nvPr>
        </p:nvSpPr>
        <p:spPr/>
        <p:txBody>
          <a:bodyPr>
            <a:normAutofit/>
          </a:bodyPr>
          <a:lstStyle/>
          <a:p>
            <a:r>
              <a:rPr lang="ru-RU" sz="3200" dirty="0" smtClean="0">
                <a:latin typeface="Times New Roman" pitchFamily="18" charset="0"/>
                <a:cs typeface="Times New Roman" pitchFamily="18" charset="0"/>
              </a:rPr>
              <a:t>Мониторинг предметных и метапредметных  знаний учителей</a:t>
            </a:r>
          </a:p>
        </p:txBody>
      </p:sp>
      <p:sp>
        <p:nvSpPr>
          <p:cNvPr id="380930" name="TextBox 3"/>
          <p:cNvSpPr txBox="1">
            <a:spLocks noChangeArrowheads="1"/>
          </p:cNvSpPr>
          <p:nvPr/>
        </p:nvSpPr>
        <p:spPr bwMode="auto">
          <a:xfrm>
            <a:off x="251520" y="1556792"/>
            <a:ext cx="3528392" cy="1815882"/>
          </a:xfrm>
          <a:prstGeom prst="rect">
            <a:avLst/>
          </a:prstGeom>
          <a:noFill/>
          <a:ln w="9525">
            <a:noFill/>
            <a:miter lim="800000"/>
            <a:headEnd/>
            <a:tailEnd/>
          </a:ln>
        </p:spPr>
        <p:txBody>
          <a:bodyPr wrap="square">
            <a:spAutoFit/>
          </a:bodyPr>
          <a:lstStyle/>
          <a:p>
            <a:r>
              <a:rPr lang="ru-RU" sz="1600" b="1" dirty="0">
                <a:latin typeface="Times New Roman" pitchFamily="18" charset="0"/>
                <a:cs typeface="Times New Roman" pitchFamily="18" charset="0"/>
              </a:rPr>
              <a:t>Результаты </a:t>
            </a:r>
            <a:r>
              <a:rPr lang="ru-RU" sz="1600" b="1" dirty="0" smtClean="0">
                <a:latin typeface="Times New Roman" pitchFamily="18" charset="0"/>
                <a:cs typeface="Times New Roman" pitchFamily="18" charset="0"/>
              </a:rPr>
              <a:t>мониторинга метапредметных знаний и умений учителей </a:t>
            </a:r>
            <a:r>
              <a:rPr lang="ru-RU" sz="1600" b="1" dirty="0">
                <a:latin typeface="Times New Roman" pitchFamily="18" charset="0"/>
                <a:cs typeface="Times New Roman" pitchFamily="18" charset="0"/>
              </a:rPr>
              <a:t>начальной </a:t>
            </a:r>
            <a:r>
              <a:rPr lang="ru-RU" sz="1600" b="1" dirty="0" smtClean="0">
                <a:latin typeface="Times New Roman" pitchFamily="18" charset="0"/>
                <a:cs typeface="Times New Roman" pitchFamily="18" charset="0"/>
              </a:rPr>
              <a:t>школы</a:t>
            </a:r>
            <a:endParaRPr lang="ru-RU" sz="1600" b="1" dirty="0">
              <a:latin typeface="Times New Roman" pitchFamily="18" charset="0"/>
              <a:cs typeface="Times New Roman" pitchFamily="18" charset="0"/>
            </a:endParaRPr>
          </a:p>
          <a:p>
            <a:endParaRPr lang="ru-RU" sz="1600" dirty="0">
              <a:latin typeface="Times New Roman" pitchFamily="18" charset="0"/>
              <a:cs typeface="Times New Roman" pitchFamily="18" charset="0"/>
            </a:endParaRPr>
          </a:p>
          <a:p>
            <a:pPr algn="ctr"/>
            <a:r>
              <a:rPr lang="ru-RU" sz="1600" b="1" dirty="0" smtClean="0">
                <a:latin typeface="Times New Roman" pitchFamily="18" charset="0"/>
                <a:cs typeface="Times New Roman" pitchFamily="18" charset="0"/>
              </a:rPr>
              <a:t>Количество учителей (в %), справившихся с выполнением заданий</a:t>
            </a:r>
            <a:endParaRPr lang="ru-RU" sz="1600" b="1" dirty="0">
              <a:latin typeface="Times New Roman" pitchFamily="18" charset="0"/>
              <a:cs typeface="Times New Roman" pitchFamily="18" charset="0"/>
            </a:endParaRPr>
          </a:p>
        </p:txBody>
      </p:sp>
      <p:sp>
        <p:nvSpPr>
          <p:cNvPr id="380931" name="TextBox 5"/>
          <p:cNvSpPr txBox="1">
            <a:spLocks noChangeArrowheads="1"/>
          </p:cNvSpPr>
          <p:nvPr/>
        </p:nvSpPr>
        <p:spPr bwMode="auto">
          <a:xfrm>
            <a:off x="4139952" y="1412776"/>
            <a:ext cx="4680520" cy="1077218"/>
          </a:xfrm>
          <a:prstGeom prst="rect">
            <a:avLst/>
          </a:prstGeom>
          <a:noFill/>
          <a:ln w="9525">
            <a:noFill/>
            <a:miter lim="800000"/>
            <a:headEnd/>
            <a:tailEnd/>
          </a:ln>
        </p:spPr>
        <p:txBody>
          <a:bodyPr wrap="square">
            <a:spAutoFit/>
          </a:bodyPr>
          <a:lstStyle/>
          <a:p>
            <a:r>
              <a:rPr lang="ru-RU" sz="1600" b="1" dirty="0">
                <a:latin typeface="Times New Roman" pitchFamily="18" charset="0"/>
                <a:cs typeface="Times New Roman" pitchFamily="18" charset="0"/>
              </a:rPr>
              <a:t>Результаты </a:t>
            </a:r>
            <a:r>
              <a:rPr lang="ru-RU" sz="1600" b="1" dirty="0" smtClean="0">
                <a:latin typeface="Times New Roman" pitchFamily="18" charset="0"/>
                <a:cs typeface="Times New Roman" pitchFamily="18" charset="0"/>
              </a:rPr>
              <a:t>мониторинга учителей математики, физики, химии, биологии</a:t>
            </a:r>
          </a:p>
          <a:p>
            <a:r>
              <a:rPr lang="ru-RU" sz="1600" dirty="0" smtClean="0">
                <a:latin typeface="Times New Roman" pitchFamily="18" charset="0"/>
                <a:cs typeface="Times New Roman" pitchFamily="18" charset="0"/>
              </a:rPr>
              <a:t>1. Количество учителей (в %), получивших </a:t>
            </a:r>
            <a:r>
              <a:rPr lang="ru-RU" sz="1600" b="1" dirty="0" smtClean="0">
                <a:latin typeface="Times New Roman" pitchFamily="18" charset="0"/>
                <a:cs typeface="Times New Roman" pitchFamily="18" charset="0"/>
              </a:rPr>
              <a:t>максимальное возможное </a:t>
            </a:r>
            <a:r>
              <a:rPr lang="ru-RU" sz="1600" dirty="0" smtClean="0">
                <a:latin typeface="Times New Roman" pitchFamily="18" charset="0"/>
                <a:cs typeface="Times New Roman" pitchFamily="18" charset="0"/>
              </a:rPr>
              <a:t>количество баллов</a:t>
            </a:r>
            <a:endParaRPr lang="ru-RU" dirty="0">
              <a:latin typeface="Times New Roman" pitchFamily="18" charset="0"/>
              <a:cs typeface="Times New Roman" pitchFamily="18" charset="0"/>
            </a:endParaRPr>
          </a:p>
        </p:txBody>
      </p:sp>
      <p:graphicFrame>
        <p:nvGraphicFramePr>
          <p:cNvPr id="6" name="Таблица 5"/>
          <p:cNvGraphicFramePr>
            <a:graphicFrameLocks noGrp="1"/>
          </p:cNvGraphicFramePr>
          <p:nvPr/>
        </p:nvGraphicFramePr>
        <p:xfrm>
          <a:off x="4067946" y="2564902"/>
          <a:ext cx="4680521" cy="1440160"/>
        </p:xfrm>
        <a:graphic>
          <a:graphicData uri="http://schemas.openxmlformats.org/drawingml/2006/table">
            <a:tbl>
              <a:tblPr/>
              <a:tblGrid>
                <a:gridCol w="1188705"/>
                <a:gridCol w="774414"/>
                <a:gridCol w="911571"/>
                <a:gridCol w="911571"/>
                <a:gridCol w="894260"/>
              </a:tblGrid>
              <a:tr h="314224">
                <a:tc>
                  <a:txBody>
                    <a:bodyPr/>
                    <a:lstStyle/>
                    <a:p>
                      <a:pPr marL="0" indent="0" algn="just">
                        <a:spcAft>
                          <a:spcPts val="0"/>
                        </a:spcAft>
                      </a:pPr>
                      <a:r>
                        <a:rPr lang="ru-RU" sz="1400" dirty="0" smtClean="0">
                          <a:latin typeface="Times New Roman"/>
                          <a:ea typeface="Times New Roman"/>
                          <a:cs typeface="Times New Roman"/>
                        </a:rPr>
                        <a:t>Предмет</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ru-RU" sz="1400" dirty="0">
                          <a:latin typeface="Times New Roman"/>
                          <a:ea typeface="Times New Roman"/>
                          <a:cs typeface="Times New Roman"/>
                        </a:rPr>
                        <a:t>Часть 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ru-RU" sz="1400" dirty="0">
                          <a:latin typeface="Times New Roman"/>
                          <a:ea typeface="Times New Roman"/>
                          <a:cs typeface="Times New Roman"/>
                        </a:rPr>
                        <a:t>Часть 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ru-RU" sz="1400" dirty="0">
                          <a:latin typeface="Times New Roman"/>
                          <a:ea typeface="Times New Roman"/>
                          <a:cs typeface="Times New Roman"/>
                        </a:rPr>
                        <a:t>Часть 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ru-RU" sz="1400" dirty="0">
                          <a:latin typeface="Times New Roman"/>
                          <a:ea typeface="Times New Roman"/>
                          <a:cs typeface="Times New Roman"/>
                        </a:rPr>
                        <a:t>А+В+С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484">
                <a:tc>
                  <a:txBody>
                    <a:bodyPr/>
                    <a:lstStyle/>
                    <a:p>
                      <a:pPr marL="0" indent="0" algn="just">
                        <a:spcAft>
                          <a:spcPts val="0"/>
                        </a:spcAft>
                      </a:pPr>
                      <a:r>
                        <a:rPr lang="ru-RU" sz="1400" b="1" kern="1200" dirty="0">
                          <a:solidFill>
                            <a:srgbClr val="000000"/>
                          </a:solidFill>
                          <a:latin typeface="Times New Roman"/>
                          <a:ea typeface="Times New Roman"/>
                          <a:cs typeface="Times New Roman"/>
                        </a:rPr>
                        <a:t>Биология</a:t>
                      </a:r>
                      <a:endParaRPr lang="ru-RU" sz="1400" b="1"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87313" algn="ctr">
                        <a:spcAft>
                          <a:spcPts val="0"/>
                        </a:spcAft>
                      </a:pPr>
                      <a:r>
                        <a:rPr lang="ru-RU" sz="1400" kern="1200" dirty="0">
                          <a:solidFill>
                            <a:srgbClr val="000000"/>
                          </a:solidFill>
                          <a:latin typeface="Times New Roman"/>
                          <a:ea typeface="Times New Roman"/>
                          <a:cs typeface="Times New Roman"/>
                        </a:rPr>
                        <a:t>12,5%</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ru-RU" sz="1400" kern="1200" dirty="0">
                          <a:solidFill>
                            <a:srgbClr val="000000"/>
                          </a:solidFill>
                          <a:latin typeface="Times New Roman"/>
                          <a:ea typeface="Times New Roman"/>
                          <a:cs typeface="Times New Roman"/>
                        </a:rPr>
                        <a:t>23,4%</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ru-RU" sz="1400" kern="1200" dirty="0">
                          <a:solidFill>
                            <a:srgbClr val="000000"/>
                          </a:solidFill>
                          <a:latin typeface="Times New Roman"/>
                          <a:ea typeface="Times New Roman"/>
                          <a:cs typeface="Times New Roman"/>
                        </a:rPr>
                        <a:t>13,1%</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ru-RU" sz="1400" kern="1200" dirty="0">
                          <a:solidFill>
                            <a:srgbClr val="000000"/>
                          </a:solidFill>
                          <a:latin typeface="Times New Roman"/>
                          <a:ea typeface="Times New Roman"/>
                          <a:cs typeface="Times New Roman"/>
                        </a:rPr>
                        <a:t>0,6%</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484">
                <a:tc>
                  <a:txBody>
                    <a:bodyPr/>
                    <a:lstStyle/>
                    <a:p>
                      <a:pPr marL="0" indent="0" algn="just">
                        <a:spcAft>
                          <a:spcPts val="0"/>
                        </a:spcAft>
                      </a:pPr>
                      <a:r>
                        <a:rPr lang="ru-RU" sz="1400" b="1" kern="1200" dirty="0">
                          <a:solidFill>
                            <a:srgbClr val="000000"/>
                          </a:solidFill>
                          <a:latin typeface="Times New Roman"/>
                          <a:ea typeface="Times New Roman"/>
                          <a:cs typeface="Times New Roman"/>
                        </a:rPr>
                        <a:t>Математика</a:t>
                      </a:r>
                      <a:endParaRPr lang="ru-RU" sz="1400" b="1"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ru-RU" sz="1400" dirty="0">
                          <a:latin typeface="Times New Roman"/>
                          <a:ea typeface="Times New Roman"/>
                          <a:cs typeface="Times New Roman"/>
                        </a:rPr>
                        <a:t>нет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ru-RU" sz="1400" kern="1200" dirty="0">
                          <a:solidFill>
                            <a:srgbClr val="000000"/>
                          </a:solidFill>
                          <a:latin typeface="Times New Roman"/>
                          <a:ea typeface="Times New Roman"/>
                          <a:cs typeface="Times New Roman"/>
                        </a:rPr>
                        <a:t>45%</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ru-RU" sz="1400" kern="1200" dirty="0">
                          <a:solidFill>
                            <a:srgbClr val="000000"/>
                          </a:solidFill>
                          <a:latin typeface="Times New Roman"/>
                          <a:ea typeface="Times New Roman"/>
                          <a:cs typeface="Times New Roman"/>
                        </a:rPr>
                        <a:t>41,3%</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ru-RU" sz="1400" kern="1200" dirty="0">
                          <a:solidFill>
                            <a:srgbClr val="000000"/>
                          </a:solidFill>
                          <a:latin typeface="Times New Roman"/>
                          <a:ea typeface="Times New Roman"/>
                          <a:cs typeface="Times New Roman"/>
                        </a:rPr>
                        <a:t>25,6%</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484">
                <a:tc>
                  <a:txBody>
                    <a:bodyPr/>
                    <a:lstStyle/>
                    <a:p>
                      <a:pPr marL="0" indent="0" algn="just">
                        <a:spcAft>
                          <a:spcPts val="0"/>
                        </a:spcAft>
                      </a:pPr>
                      <a:r>
                        <a:rPr lang="ru-RU" sz="1400" b="1" kern="1200" dirty="0">
                          <a:solidFill>
                            <a:srgbClr val="000000"/>
                          </a:solidFill>
                          <a:latin typeface="Times New Roman"/>
                          <a:ea typeface="Times New Roman"/>
                          <a:cs typeface="Times New Roman"/>
                        </a:rPr>
                        <a:t>Физика</a:t>
                      </a:r>
                      <a:endParaRPr lang="ru-RU" sz="1400" b="1"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ru-RU" sz="1400" kern="1200" dirty="0">
                          <a:solidFill>
                            <a:srgbClr val="000000"/>
                          </a:solidFill>
                          <a:latin typeface="Times New Roman"/>
                          <a:ea typeface="Times New Roman"/>
                          <a:cs typeface="Times New Roman"/>
                        </a:rPr>
                        <a:t>7,2%</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ru-RU" sz="1400" kern="1200" dirty="0">
                          <a:solidFill>
                            <a:srgbClr val="000000"/>
                          </a:solidFill>
                          <a:latin typeface="Times New Roman"/>
                          <a:ea typeface="Times New Roman"/>
                          <a:cs typeface="Times New Roman"/>
                        </a:rPr>
                        <a:t>39,1%</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ru-RU" sz="1400" kern="1200" dirty="0">
                          <a:solidFill>
                            <a:srgbClr val="000000"/>
                          </a:solidFill>
                          <a:latin typeface="Times New Roman"/>
                          <a:ea typeface="Times New Roman"/>
                          <a:cs typeface="Times New Roman"/>
                        </a:rPr>
                        <a:t>27,5%</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ru-RU" sz="1400" kern="1200" dirty="0">
                          <a:solidFill>
                            <a:srgbClr val="000000"/>
                          </a:solidFill>
                          <a:latin typeface="Times New Roman"/>
                          <a:ea typeface="Times New Roman"/>
                          <a:cs typeface="Times New Roman"/>
                        </a:rPr>
                        <a:t>4,3%</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484">
                <a:tc>
                  <a:txBody>
                    <a:bodyPr/>
                    <a:lstStyle/>
                    <a:p>
                      <a:pPr marL="0" indent="0" algn="just">
                        <a:spcAft>
                          <a:spcPts val="0"/>
                        </a:spcAft>
                      </a:pPr>
                      <a:r>
                        <a:rPr lang="ru-RU" sz="1400" b="1" kern="1200" dirty="0">
                          <a:solidFill>
                            <a:srgbClr val="000000"/>
                          </a:solidFill>
                          <a:latin typeface="Times New Roman"/>
                          <a:ea typeface="Times New Roman"/>
                          <a:cs typeface="Times New Roman"/>
                        </a:rPr>
                        <a:t>Химия</a:t>
                      </a:r>
                      <a:endParaRPr lang="ru-RU" sz="1400" b="1"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ru-RU" sz="1400" kern="1200" dirty="0">
                          <a:solidFill>
                            <a:srgbClr val="000000"/>
                          </a:solidFill>
                          <a:latin typeface="Times New Roman"/>
                          <a:ea typeface="Times New Roman"/>
                          <a:cs typeface="Times New Roman"/>
                        </a:rPr>
                        <a:t>27,3%</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ru-RU" sz="1400" kern="1200" dirty="0">
                          <a:solidFill>
                            <a:srgbClr val="000000"/>
                          </a:solidFill>
                          <a:latin typeface="Times New Roman"/>
                          <a:ea typeface="Times New Roman"/>
                          <a:cs typeface="Times New Roman"/>
                        </a:rPr>
                        <a:t>26,4%</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ru-RU" sz="1400" kern="1200" dirty="0">
                          <a:solidFill>
                            <a:srgbClr val="000000"/>
                          </a:solidFill>
                          <a:latin typeface="Times New Roman"/>
                          <a:ea typeface="Times New Roman"/>
                          <a:cs typeface="Times New Roman"/>
                        </a:rPr>
                        <a:t>5,8%</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ru-RU" sz="1400" kern="1200" dirty="0">
                          <a:solidFill>
                            <a:srgbClr val="000000"/>
                          </a:solidFill>
                          <a:latin typeface="Times New Roman"/>
                          <a:ea typeface="Times New Roman"/>
                          <a:cs typeface="Times New Roman"/>
                        </a:rPr>
                        <a:t>2,5%</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Таблица 7"/>
          <p:cNvGraphicFramePr>
            <a:graphicFrameLocks noGrp="1"/>
          </p:cNvGraphicFramePr>
          <p:nvPr/>
        </p:nvGraphicFramePr>
        <p:xfrm>
          <a:off x="179512" y="3356992"/>
          <a:ext cx="3744416" cy="1936022"/>
        </p:xfrm>
        <a:graphic>
          <a:graphicData uri="http://schemas.openxmlformats.org/drawingml/2006/table">
            <a:tbl>
              <a:tblPr firstRow="1" bandRow="1">
                <a:tableStyleId>{5C22544A-7EE6-4342-B048-85BDC9FD1C3A}</a:tableStyleId>
              </a:tblPr>
              <a:tblGrid>
                <a:gridCol w="1296144"/>
                <a:gridCol w="864096"/>
                <a:gridCol w="864096"/>
                <a:gridCol w="720080"/>
              </a:tblGrid>
              <a:tr h="595514">
                <a:tc>
                  <a:txBody>
                    <a:bodyPr/>
                    <a:lstStyle/>
                    <a:p>
                      <a:r>
                        <a:rPr lang="ru-RU" dirty="0" smtClean="0">
                          <a:latin typeface="Times New Roman" pitchFamily="18" charset="0"/>
                          <a:cs typeface="Times New Roman" pitchFamily="18" charset="0"/>
                        </a:rPr>
                        <a:t>Класс</a:t>
                      </a:r>
                      <a:endParaRPr lang="ru-RU" dirty="0">
                        <a:latin typeface="Times New Roman" pitchFamily="18" charset="0"/>
                        <a:cs typeface="Times New Roman" pitchFamily="18" charset="0"/>
                      </a:endParaRPr>
                    </a:p>
                  </a:txBody>
                  <a:tcPr/>
                </a:tc>
                <a:tc>
                  <a:txBody>
                    <a:bodyPr/>
                    <a:lstStyle/>
                    <a:p>
                      <a:pPr algn="ctr"/>
                      <a:r>
                        <a:rPr lang="ru-RU" sz="1800" b="1" dirty="0" smtClean="0">
                          <a:latin typeface="Times New Roman" pitchFamily="18" charset="0"/>
                          <a:cs typeface="Times New Roman" pitchFamily="18" charset="0"/>
                        </a:rPr>
                        <a:t>1</a:t>
                      </a:r>
                      <a:endParaRPr lang="ru-RU" dirty="0">
                        <a:latin typeface="Times New Roman" pitchFamily="18" charset="0"/>
                        <a:cs typeface="Times New Roman" pitchFamily="18" charset="0"/>
                      </a:endParaRPr>
                    </a:p>
                  </a:txBody>
                  <a:tcPr/>
                </a:tc>
                <a:tc>
                  <a:txBody>
                    <a:bodyPr/>
                    <a:lstStyle/>
                    <a:p>
                      <a:pPr algn="ctr"/>
                      <a:r>
                        <a:rPr lang="ru-RU" dirty="0" smtClean="0">
                          <a:latin typeface="Times New Roman" pitchFamily="18" charset="0"/>
                          <a:cs typeface="Times New Roman" pitchFamily="18" charset="0"/>
                        </a:rPr>
                        <a:t>2</a:t>
                      </a:r>
                      <a:endParaRPr lang="ru-RU" dirty="0">
                        <a:latin typeface="Times New Roman" pitchFamily="18" charset="0"/>
                        <a:cs typeface="Times New Roman" pitchFamily="18" charset="0"/>
                      </a:endParaRPr>
                    </a:p>
                  </a:txBody>
                  <a:tcPr/>
                </a:tc>
                <a:tc>
                  <a:txBody>
                    <a:bodyPr/>
                    <a:lstStyle/>
                    <a:p>
                      <a:pPr algn="ctr"/>
                      <a:r>
                        <a:rPr lang="ru-RU" dirty="0" smtClean="0">
                          <a:latin typeface="Times New Roman" pitchFamily="18" charset="0"/>
                          <a:cs typeface="Times New Roman" pitchFamily="18" charset="0"/>
                        </a:rPr>
                        <a:t>3</a:t>
                      </a:r>
                      <a:endParaRPr lang="ru-RU" dirty="0">
                        <a:latin typeface="Times New Roman" pitchFamily="18" charset="0"/>
                        <a:cs typeface="Times New Roman" pitchFamily="18" charset="0"/>
                      </a:endParaRPr>
                    </a:p>
                  </a:txBody>
                  <a:tcPr/>
                </a:tc>
              </a:tr>
              <a:tr h="446836">
                <a:tc>
                  <a:txBody>
                    <a:bodyPr/>
                    <a:lstStyle/>
                    <a:p>
                      <a:r>
                        <a:rPr lang="ru-RU" sz="1800" dirty="0" smtClean="0">
                          <a:latin typeface="Times New Roman" pitchFamily="18" charset="0"/>
                          <a:cs typeface="Times New Roman" pitchFamily="18" charset="0"/>
                        </a:rPr>
                        <a:t>1-й</a:t>
                      </a:r>
                      <a:r>
                        <a:rPr lang="ru-RU" sz="1800" baseline="0" dirty="0" smtClean="0">
                          <a:latin typeface="Times New Roman" pitchFamily="18" charset="0"/>
                          <a:cs typeface="Times New Roman" pitchFamily="18" charset="0"/>
                        </a:rPr>
                        <a:t> тест</a:t>
                      </a:r>
                      <a:endParaRPr lang="ru-RU" sz="1800" dirty="0">
                        <a:latin typeface="Times New Roman" pitchFamily="18" charset="0"/>
                        <a:cs typeface="Times New Roman" pitchFamily="18" charset="0"/>
                      </a:endParaRPr>
                    </a:p>
                  </a:txBody>
                  <a:tcPr/>
                </a:tc>
                <a:tc>
                  <a:txBody>
                    <a:bodyPr/>
                    <a:lstStyle/>
                    <a:p>
                      <a:pPr algn="ctr"/>
                      <a:r>
                        <a:rPr lang="ru-RU" dirty="0" smtClean="0">
                          <a:latin typeface="Times New Roman" pitchFamily="18" charset="0"/>
                          <a:cs typeface="Times New Roman" pitchFamily="18" charset="0"/>
                        </a:rPr>
                        <a:t>52</a:t>
                      </a:r>
                      <a:endParaRPr lang="ru-RU" dirty="0">
                        <a:latin typeface="Times New Roman" pitchFamily="18" charset="0"/>
                        <a:cs typeface="Times New Roman" pitchFamily="18" charset="0"/>
                      </a:endParaRPr>
                    </a:p>
                  </a:txBody>
                  <a:tcPr/>
                </a:tc>
                <a:tc>
                  <a:txBody>
                    <a:bodyPr/>
                    <a:lstStyle/>
                    <a:p>
                      <a:pPr algn="ctr"/>
                      <a:r>
                        <a:rPr lang="ru-RU" dirty="0" smtClean="0">
                          <a:latin typeface="Times New Roman" pitchFamily="18" charset="0"/>
                          <a:cs typeface="Times New Roman" pitchFamily="18" charset="0"/>
                        </a:rPr>
                        <a:t>50</a:t>
                      </a:r>
                      <a:endParaRPr lang="ru-RU" dirty="0">
                        <a:latin typeface="Times New Roman" pitchFamily="18" charset="0"/>
                        <a:cs typeface="Times New Roman" pitchFamily="18" charset="0"/>
                      </a:endParaRPr>
                    </a:p>
                  </a:txBody>
                  <a:tcPr/>
                </a:tc>
                <a:tc>
                  <a:txBody>
                    <a:bodyPr/>
                    <a:lstStyle/>
                    <a:p>
                      <a:pPr algn="ctr"/>
                      <a:r>
                        <a:rPr lang="ru-RU" dirty="0" smtClean="0">
                          <a:latin typeface="Times New Roman" pitchFamily="18" charset="0"/>
                          <a:cs typeface="Times New Roman" pitchFamily="18" charset="0"/>
                        </a:rPr>
                        <a:t>48</a:t>
                      </a:r>
                      <a:endParaRPr lang="ru-RU" dirty="0">
                        <a:latin typeface="Times New Roman" pitchFamily="18" charset="0"/>
                        <a:cs typeface="Times New Roman" pitchFamily="18" charset="0"/>
                      </a:endParaRPr>
                    </a:p>
                  </a:txBody>
                  <a:tcPr/>
                </a:tc>
              </a:tr>
              <a:tr h="446836">
                <a:tc>
                  <a:txBody>
                    <a:bodyPr/>
                    <a:lstStyle/>
                    <a:p>
                      <a:r>
                        <a:rPr lang="ru-RU" sz="1800" dirty="0" smtClean="0">
                          <a:latin typeface="Times New Roman" pitchFamily="18" charset="0"/>
                          <a:cs typeface="Times New Roman" pitchFamily="18" charset="0"/>
                        </a:rPr>
                        <a:t>2-й тест</a:t>
                      </a:r>
                      <a:endParaRPr lang="ru-RU" sz="1800" dirty="0">
                        <a:latin typeface="Times New Roman" pitchFamily="18" charset="0"/>
                        <a:cs typeface="Times New Roman" pitchFamily="18" charset="0"/>
                      </a:endParaRPr>
                    </a:p>
                  </a:txBody>
                  <a:tcPr/>
                </a:tc>
                <a:tc>
                  <a:txBody>
                    <a:bodyPr/>
                    <a:lstStyle/>
                    <a:p>
                      <a:pPr algn="ctr"/>
                      <a:r>
                        <a:rPr lang="ru-RU" dirty="0" smtClean="0">
                          <a:latin typeface="Times New Roman" pitchFamily="18" charset="0"/>
                          <a:cs typeface="Times New Roman" pitchFamily="18" charset="0"/>
                        </a:rPr>
                        <a:t>75</a:t>
                      </a:r>
                      <a:endParaRPr lang="ru-RU" dirty="0">
                        <a:latin typeface="Times New Roman" pitchFamily="18" charset="0"/>
                        <a:cs typeface="Times New Roman" pitchFamily="18" charset="0"/>
                      </a:endParaRPr>
                    </a:p>
                  </a:txBody>
                  <a:tcPr/>
                </a:tc>
                <a:tc>
                  <a:txBody>
                    <a:bodyPr/>
                    <a:lstStyle/>
                    <a:p>
                      <a:pPr algn="ctr"/>
                      <a:r>
                        <a:rPr lang="ru-RU" dirty="0" smtClean="0">
                          <a:latin typeface="Times New Roman" pitchFamily="18" charset="0"/>
                          <a:cs typeface="Times New Roman" pitchFamily="18" charset="0"/>
                        </a:rPr>
                        <a:t>75</a:t>
                      </a:r>
                      <a:endParaRPr lang="ru-RU" dirty="0">
                        <a:latin typeface="Times New Roman" pitchFamily="18" charset="0"/>
                        <a:cs typeface="Times New Roman" pitchFamily="18" charset="0"/>
                      </a:endParaRPr>
                    </a:p>
                  </a:txBody>
                  <a:tcPr/>
                </a:tc>
                <a:tc>
                  <a:txBody>
                    <a:bodyPr/>
                    <a:lstStyle/>
                    <a:p>
                      <a:pPr algn="ctr"/>
                      <a:r>
                        <a:rPr lang="ru-RU" dirty="0" smtClean="0">
                          <a:latin typeface="Times New Roman" pitchFamily="18" charset="0"/>
                          <a:cs typeface="Times New Roman" pitchFamily="18" charset="0"/>
                        </a:rPr>
                        <a:t>77</a:t>
                      </a:r>
                      <a:endParaRPr lang="ru-RU" dirty="0">
                        <a:latin typeface="Times New Roman" pitchFamily="18" charset="0"/>
                        <a:cs typeface="Times New Roman" pitchFamily="18" charset="0"/>
                      </a:endParaRPr>
                    </a:p>
                  </a:txBody>
                  <a:tcPr/>
                </a:tc>
              </a:tr>
              <a:tr h="446836">
                <a:tc>
                  <a:txBody>
                    <a:bodyPr/>
                    <a:lstStyle/>
                    <a:p>
                      <a:r>
                        <a:rPr lang="ru-RU" sz="1800" dirty="0" smtClean="0">
                          <a:latin typeface="Times New Roman" pitchFamily="18" charset="0"/>
                          <a:cs typeface="Times New Roman" pitchFamily="18" charset="0"/>
                        </a:rPr>
                        <a:t>Прирост</a:t>
                      </a:r>
                      <a:endParaRPr lang="ru-RU" sz="1800" dirty="0">
                        <a:latin typeface="Times New Roman" pitchFamily="18" charset="0"/>
                        <a:cs typeface="Times New Roman" pitchFamily="18" charset="0"/>
                      </a:endParaRPr>
                    </a:p>
                  </a:txBody>
                  <a:tcPr/>
                </a:tc>
                <a:tc>
                  <a:txBody>
                    <a:bodyPr/>
                    <a:lstStyle/>
                    <a:p>
                      <a:pPr algn="ctr"/>
                      <a:r>
                        <a:rPr lang="ru-RU" dirty="0" smtClean="0">
                          <a:latin typeface="Times New Roman" pitchFamily="18" charset="0"/>
                          <a:cs typeface="Times New Roman" pitchFamily="18" charset="0"/>
                        </a:rPr>
                        <a:t>23</a:t>
                      </a:r>
                      <a:endParaRPr lang="ru-RU" dirty="0">
                        <a:latin typeface="Times New Roman" pitchFamily="18" charset="0"/>
                        <a:cs typeface="Times New Roman" pitchFamily="18" charset="0"/>
                      </a:endParaRPr>
                    </a:p>
                  </a:txBody>
                  <a:tcPr/>
                </a:tc>
                <a:tc>
                  <a:txBody>
                    <a:bodyPr/>
                    <a:lstStyle/>
                    <a:p>
                      <a:pPr algn="ctr"/>
                      <a:r>
                        <a:rPr lang="ru-RU" dirty="0" smtClean="0">
                          <a:latin typeface="Times New Roman" pitchFamily="18" charset="0"/>
                          <a:cs typeface="Times New Roman" pitchFamily="18" charset="0"/>
                        </a:rPr>
                        <a:t>25</a:t>
                      </a:r>
                      <a:endParaRPr lang="ru-RU" dirty="0">
                        <a:latin typeface="Times New Roman" pitchFamily="18" charset="0"/>
                        <a:cs typeface="Times New Roman" pitchFamily="18" charset="0"/>
                      </a:endParaRPr>
                    </a:p>
                  </a:txBody>
                  <a:tcPr/>
                </a:tc>
                <a:tc>
                  <a:txBody>
                    <a:bodyPr/>
                    <a:lstStyle/>
                    <a:p>
                      <a:pPr algn="ctr"/>
                      <a:r>
                        <a:rPr lang="ru-RU" dirty="0" smtClean="0">
                          <a:latin typeface="Times New Roman" pitchFamily="18" charset="0"/>
                          <a:cs typeface="Times New Roman" pitchFamily="18" charset="0"/>
                        </a:rPr>
                        <a:t>29</a:t>
                      </a:r>
                      <a:endParaRPr lang="ru-RU" dirty="0">
                        <a:latin typeface="Times New Roman" pitchFamily="18" charset="0"/>
                        <a:cs typeface="Times New Roman" pitchFamily="18" charset="0"/>
                      </a:endParaRPr>
                    </a:p>
                  </a:txBody>
                  <a:tcPr/>
                </a:tc>
              </a:tr>
            </a:tbl>
          </a:graphicData>
        </a:graphic>
      </p:graphicFrame>
      <p:sp>
        <p:nvSpPr>
          <p:cNvPr id="12" name="Прямоугольник 11"/>
          <p:cNvSpPr/>
          <p:nvPr/>
        </p:nvSpPr>
        <p:spPr>
          <a:xfrm rot="10800000" flipV="1">
            <a:off x="4211960" y="4026387"/>
            <a:ext cx="4608512" cy="584775"/>
          </a:xfrm>
          <a:prstGeom prst="rect">
            <a:avLst/>
          </a:prstGeom>
        </p:spPr>
        <p:txBody>
          <a:bodyPr wrap="square">
            <a:spAutoFit/>
          </a:bodyPr>
          <a:lstStyle/>
          <a:p>
            <a:r>
              <a:rPr lang="ru-RU" sz="1600" dirty="0" smtClean="0">
                <a:latin typeface="Times New Roman" pitchFamily="18" charset="0"/>
                <a:cs typeface="Times New Roman" pitchFamily="18" charset="0"/>
              </a:rPr>
              <a:t>2. Количество протестированных учителей и с результатами </a:t>
            </a:r>
            <a:r>
              <a:rPr lang="ru-RU" sz="1600" b="1" dirty="0" smtClean="0">
                <a:latin typeface="Times New Roman" pitchFamily="18" charset="0"/>
                <a:cs typeface="Times New Roman" pitchFamily="18" charset="0"/>
              </a:rPr>
              <a:t>ниже среднего </a:t>
            </a:r>
            <a:r>
              <a:rPr lang="ru-RU" sz="1600" dirty="0" smtClean="0">
                <a:latin typeface="Times New Roman" pitchFamily="18" charset="0"/>
                <a:cs typeface="Times New Roman" pitchFamily="18" charset="0"/>
              </a:rPr>
              <a:t>по городу</a:t>
            </a:r>
            <a:endParaRPr lang="ru-RU" sz="1600" dirty="0">
              <a:latin typeface="Times New Roman" pitchFamily="18" charset="0"/>
              <a:cs typeface="Times New Roman" pitchFamily="18" charset="0"/>
            </a:endParaRPr>
          </a:p>
        </p:txBody>
      </p:sp>
      <p:graphicFrame>
        <p:nvGraphicFramePr>
          <p:cNvPr id="13" name="Таблица 12"/>
          <p:cNvGraphicFramePr>
            <a:graphicFrameLocks noGrp="1"/>
          </p:cNvGraphicFramePr>
          <p:nvPr/>
        </p:nvGraphicFramePr>
        <p:xfrm>
          <a:off x="4067944" y="4653136"/>
          <a:ext cx="4752528" cy="1872208"/>
        </p:xfrm>
        <a:graphic>
          <a:graphicData uri="http://schemas.openxmlformats.org/drawingml/2006/table">
            <a:tbl>
              <a:tblPr firstRow="1" bandRow="1">
                <a:tableStyleId>{5C22544A-7EE6-4342-B048-85BDC9FD1C3A}</a:tableStyleId>
              </a:tblPr>
              <a:tblGrid>
                <a:gridCol w="1632181"/>
                <a:gridCol w="1464163"/>
                <a:gridCol w="1656184"/>
              </a:tblGrid>
              <a:tr h="370840">
                <a:tc>
                  <a:txBody>
                    <a:bodyPr/>
                    <a:lstStyle/>
                    <a:p>
                      <a:r>
                        <a:rPr lang="ru-RU" sz="1600" dirty="0" smtClean="0">
                          <a:latin typeface="Times New Roman" pitchFamily="18" charset="0"/>
                          <a:cs typeface="Times New Roman" pitchFamily="18" charset="0"/>
                        </a:rPr>
                        <a:t>Предмет</a:t>
                      </a:r>
                      <a:endParaRPr lang="ru-RU" sz="1600" dirty="0">
                        <a:latin typeface="Times New Roman" pitchFamily="18" charset="0"/>
                        <a:cs typeface="Times New Roman" pitchFamily="18" charset="0"/>
                      </a:endParaRPr>
                    </a:p>
                  </a:txBody>
                  <a:tcPr/>
                </a:tc>
                <a:tc>
                  <a:txBody>
                    <a:bodyPr/>
                    <a:lstStyle/>
                    <a:p>
                      <a:pPr algn="ctr"/>
                      <a:r>
                        <a:rPr lang="ru-RU" sz="1600" dirty="0" smtClean="0">
                          <a:latin typeface="Times New Roman" pitchFamily="18" charset="0"/>
                          <a:cs typeface="Times New Roman" pitchFamily="18" charset="0"/>
                        </a:rPr>
                        <a:t>Выполняли</a:t>
                      </a:r>
                      <a:endParaRPr lang="ru-RU" sz="1600" dirty="0">
                        <a:latin typeface="Times New Roman" pitchFamily="18" charset="0"/>
                        <a:cs typeface="Times New Roman" pitchFamily="18" charset="0"/>
                      </a:endParaRPr>
                    </a:p>
                  </a:txBody>
                  <a:tcPr/>
                </a:tc>
                <a:tc>
                  <a:txBody>
                    <a:bodyPr/>
                    <a:lstStyle/>
                    <a:p>
                      <a:pPr algn="ctr"/>
                      <a:r>
                        <a:rPr lang="ru-RU" sz="1600" dirty="0" smtClean="0">
                          <a:latin typeface="Times New Roman" pitchFamily="18" charset="0"/>
                          <a:cs typeface="Times New Roman" pitchFamily="18" charset="0"/>
                        </a:rPr>
                        <a:t>Ниже среднего</a:t>
                      </a:r>
                      <a:endParaRPr lang="ru-RU" sz="1600" dirty="0">
                        <a:latin typeface="Times New Roman" pitchFamily="18" charset="0"/>
                        <a:cs typeface="Times New Roman" pitchFamily="18" charset="0"/>
                      </a:endParaRPr>
                    </a:p>
                  </a:txBody>
                  <a:tcPr/>
                </a:tc>
              </a:tr>
              <a:tr h="370840">
                <a:tc>
                  <a:txBody>
                    <a:bodyPr/>
                    <a:lstStyle/>
                    <a:p>
                      <a:r>
                        <a:rPr lang="ru-RU" sz="1600" b="1" dirty="0" smtClean="0">
                          <a:latin typeface="Times New Roman" pitchFamily="18" charset="0"/>
                          <a:cs typeface="Times New Roman" pitchFamily="18" charset="0"/>
                        </a:rPr>
                        <a:t>Биология</a:t>
                      </a:r>
                      <a:endParaRPr lang="ru-RU" sz="1600" b="1" dirty="0">
                        <a:latin typeface="Times New Roman" pitchFamily="18" charset="0"/>
                        <a:cs typeface="Times New Roman" pitchFamily="18" charset="0"/>
                      </a:endParaRPr>
                    </a:p>
                  </a:txBody>
                  <a:tcPr/>
                </a:tc>
                <a:tc>
                  <a:txBody>
                    <a:bodyPr/>
                    <a:lstStyle/>
                    <a:p>
                      <a:pPr algn="ctr"/>
                      <a:r>
                        <a:rPr lang="ru-RU" sz="1600" dirty="0" smtClean="0">
                          <a:latin typeface="Times New Roman" pitchFamily="18" charset="0"/>
                          <a:cs typeface="Times New Roman" pitchFamily="18" charset="0"/>
                        </a:rPr>
                        <a:t>160</a:t>
                      </a:r>
                      <a:endParaRPr lang="ru-RU" sz="1600" dirty="0">
                        <a:latin typeface="Times New Roman" pitchFamily="18" charset="0"/>
                        <a:cs typeface="Times New Roman" pitchFamily="18" charset="0"/>
                      </a:endParaRPr>
                    </a:p>
                  </a:txBody>
                  <a:tcPr/>
                </a:tc>
                <a:tc>
                  <a:txBody>
                    <a:bodyPr/>
                    <a:lstStyle/>
                    <a:p>
                      <a:pPr algn="ctr"/>
                      <a:r>
                        <a:rPr lang="ru-RU" sz="1600" dirty="0" smtClean="0">
                          <a:latin typeface="Times New Roman" pitchFamily="18" charset="0"/>
                          <a:cs typeface="Times New Roman" pitchFamily="18" charset="0"/>
                        </a:rPr>
                        <a:t>43,1%</a:t>
                      </a:r>
                      <a:endParaRPr lang="ru-RU" sz="1600" dirty="0">
                        <a:latin typeface="Times New Roman" pitchFamily="18" charset="0"/>
                        <a:cs typeface="Times New Roman" pitchFamily="18" charset="0"/>
                      </a:endParaRPr>
                    </a:p>
                  </a:txBody>
                  <a:tcPr/>
                </a:tc>
              </a:tr>
              <a:tr h="370840">
                <a:tc>
                  <a:txBody>
                    <a:bodyPr/>
                    <a:lstStyle/>
                    <a:p>
                      <a:r>
                        <a:rPr lang="ru-RU" sz="1600" b="1" dirty="0" smtClean="0">
                          <a:latin typeface="Times New Roman" pitchFamily="18" charset="0"/>
                          <a:cs typeface="Times New Roman" pitchFamily="18" charset="0"/>
                        </a:rPr>
                        <a:t>Математика</a:t>
                      </a:r>
                      <a:endParaRPr lang="ru-RU" sz="1600" b="1" dirty="0">
                        <a:latin typeface="Times New Roman" pitchFamily="18" charset="0"/>
                        <a:cs typeface="Times New Roman" pitchFamily="18" charset="0"/>
                      </a:endParaRPr>
                    </a:p>
                  </a:txBody>
                  <a:tcPr/>
                </a:tc>
                <a:tc>
                  <a:txBody>
                    <a:bodyPr/>
                    <a:lstStyle/>
                    <a:p>
                      <a:pPr algn="ctr"/>
                      <a:r>
                        <a:rPr lang="ru-RU" sz="1600" dirty="0" smtClean="0">
                          <a:latin typeface="Times New Roman" pitchFamily="18" charset="0"/>
                          <a:cs typeface="Times New Roman" pitchFamily="18" charset="0"/>
                        </a:rPr>
                        <a:t>484</a:t>
                      </a:r>
                      <a:endParaRPr lang="ru-RU" sz="1600" dirty="0">
                        <a:latin typeface="Times New Roman" pitchFamily="18" charset="0"/>
                        <a:cs typeface="Times New Roman" pitchFamily="18" charset="0"/>
                      </a:endParaRPr>
                    </a:p>
                  </a:txBody>
                  <a:tcPr/>
                </a:tc>
                <a:tc>
                  <a:txBody>
                    <a:bodyPr/>
                    <a:lstStyle/>
                    <a:p>
                      <a:pPr algn="ctr"/>
                      <a:r>
                        <a:rPr lang="ru-RU" sz="1600" dirty="0" smtClean="0">
                          <a:latin typeface="Times New Roman" pitchFamily="18" charset="0"/>
                          <a:cs typeface="Times New Roman" pitchFamily="18" charset="0"/>
                        </a:rPr>
                        <a:t>32,2%</a:t>
                      </a:r>
                      <a:endParaRPr lang="ru-RU" sz="1600" dirty="0">
                        <a:latin typeface="Times New Roman" pitchFamily="18" charset="0"/>
                        <a:cs typeface="Times New Roman" pitchFamily="18" charset="0"/>
                      </a:endParaRPr>
                    </a:p>
                  </a:txBody>
                  <a:tcPr/>
                </a:tc>
              </a:tr>
              <a:tr h="370840">
                <a:tc>
                  <a:txBody>
                    <a:bodyPr/>
                    <a:lstStyle/>
                    <a:p>
                      <a:r>
                        <a:rPr lang="ru-RU" sz="1600" b="1" dirty="0" smtClean="0">
                          <a:latin typeface="Times New Roman" pitchFamily="18" charset="0"/>
                          <a:cs typeface="Times New Roman" pitchFamily="18" charset="0"/>
                        </a:rPr>
                        <a:t>Физика</a:t>
                      </a:r>
                      <a:endParaRPr lang="ru-RU" sz="1600" b="1" dirty="0">
                        <a:latin typeface="Times New Roman" pitchFamily="18" charset="0"/>
                        <a:cs typeface="Times New Roman" pitchFamily="18" charset="0"/>
                      </a:endParaRPr>
                    </a:p>
                  </a:txBody>
                  <a:tcPr/>
                </a:tc>
                <a:tc>
                  <a:txBody>
                    <a:bodyPr/>
                    <a:lstStyle/>
                    <a:p>
                      <a:pPr algn="ctr"/>
                      <a:r>
                        <a:rPr lang="ru-RU" sz="1600" dirty="0" smtClean="0">
                          <a:latin typeface="Times New Roman" pitchFamily="18" charset="0"/>
                          <a:cs typeface="Times New Roman" pitchFamily="18" charset="0"/>
                        </a:rPr>
                        <a:t>138</a:t>
                      </a:r>
                      <a:endParaRPr lang="ru-RU" sz="1600" dirty="0">
                        <a:latin typeface="Times New Roman" pitchFamily="18" charset="0"/>
                        <a:cs typeface="Times New Roman" pitchFamily="18" charset="0"/>
                      </a:endParaRPr>
                    </a:p>
                  </a:txBody>
                  <a:tcPr/>
                </a:tc>
                <a:tc>
                  <a:txBody>
                    <a:bodyPr/>
                    <a:lstStyle/>
                    <a:p>
                      <a:pPr algn="ctr"/>
                      <a:r>
                        <a:rPr lang="ru-RU" sz="1600" dirty="0" smtClean="0">
                          <a:latin typeface="Times New Roman" pitchFamily="18" charset="0"/>
                          <a:cs typeface="Times New Roman" pitchFamily="18" charset="0"/>
                        </a:rPr>
                        <a:t>39,1%</a:t>
                      </a:r>
                      <a:endParaRPr lang="ru-RU" sz="1600" dirty="0">
                        <a:latin typeface="Times New Roman" pitchFamily="18" charset="0"/>
                        <a:cs typeface="Times New Roman" pitchFamily="18" charset="0"/>
                      </a:endParaRPr>
                    </a:p>
                  </a:txBody>
                  <a:tcPr/>
                </a:tc>
              </a:tr>
              <a:tr h="388848">
                <a:tc>
                  <a:txBody>
                    <a:bodyPr/>
                    <a:lstStyle/>
                    <a:p>
                      <a:r>
                        <a:rPr lang="ru-RU" sz="1600" b="1" dirty="0" smtClean="0">
                          <a:latin typeface="Times New Roman" pitchFamily="18" charset="0"/>
                          <a:cs typeface="Times New Roman" pitchFamily="18" charset="0"/>
                        </a:rPr>
                        <a:t>Химия</a:t>
                      </a:r>
                      <a:endParaRPr lang="ru-RU" sz="1600" b="1" dirty="0">
                        <a:latin typeface="Times New Roman" pitchFamily="18" charset="0"/>
                        <a:cs typeface="Times New Roman" pitchFamily="18" charset="0"/>
                      </a:endParaRPr>
                    </a:p>
                  </a:txBody>
                  <a:tcPr/>
                </a:tc>
                <a:tc>
                  <a:txBody>
                    <a:bodyPr/>
                    <a:lstStyle/>
                    <a:p>
                      <a:pPr algn="ctr"/>
                      <a:r>
                        <a:rPr lang="ru-RU" sz="1600" dirty="0" smtClean="0">
                          <a:latin typeface="Times New Roman" pitchFamily="18" charset="0"/>
                          <a:cs typeface="Times New Roman" pitchFamily="18" charset="0"/>
                        </a:rPr>
                        <a:t>121</a:t>
                      </a:r>
                      <a:endParaRPr lang="ru-RU" sz="1600" dirty="0">
                        <a:latin typeface="Times New Roman" pitchFamily="18" charset="0"/>
                        <a:cs typeface="Times New Roman" pitchFamily="18" charset="0"/>
                      </a:endParaRPr>
                    </a:p>
                  </a:txBody>
                  <a:tcPr/>
                </a:tc>
                <a:tc>
                  <a:txBody>
                    <a:bodyPr/>
                    <a:lstStyle/>
                    <a:p>
                      <a:pPr algn="ctr"/>
                      <a:r>
                        <a:rPr lang="ru-RU" sz="1600" dirty="0" smtClean="0">
                          <a:latin typeface="Times New Roman" pitchFamily="18" charset="0"/>
                          <a:cs typeface="Times New Roman" pitchFamily="18" charset="0"/>
                        </a:rPr>
                        <a:t>40,5%</a:t>
                      </a:r>
                      <a:endParaRPr lang="ru-RU" sz="16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Содержимое 8"/>
          <p:cNvGraphicFramePr>
            <a:graphicFrameLocks/>
          </p:cNvGraphicFramePr>
          <p:nvPr/>
        </p:nvGraphicFramePr>
        <p:xfrm>
          <a:off x="323528" y="1484784"/>
          <a:ext cx="8280920" cy="4968552"/>
        </p:xfrm>
        <a:graphic>
          <a:graphicData uri="http://schemas.openxmlformats.org/drawingml/2006/chart">
            <c:chart xmlns:c="http://schemas.openxmlformats.org/drawingml/2006/chart" xmlns:r="http://schemas.openxmlformats.org/officeDocument/2006/relationships" r:id="rId3"/>
          </a:graphicData>
        </a:graphic>
      </p:graphicFrame>
      <p:sp>
        <p:nvSpPr>
          <p:cNvPr id="148484" name="Заголовок 1"/>
          <p:cNvSpPr>
            <a:spLocks noGrp="1"/>
          </p:cNvSpPr>
          <p:nvPr>
            <p:ph type="title"/>
          </p:nvPr>
        </p:nvSpPr>
        <p:spPr>
          <a:xfrm>
            <a:off x="1357313" y="500063"/>
            <a:ext cx="7500937" cy="928687"/>
          </a:xfrm>
        </p:spPr>
        <p:txBody>
          <a:bodyPr>
            <a:normAutofit fontScale="90000"/>
          </a:bodyPr>
          <a:lstStyle/>
          <a:p>
            <a:r>
              <a:rPr lang="ru-RU" smtClean="0"/>
              <a:t>Результаты ЕГЭ по математике</a:t>
            </a:r>
            <a:r>
              <a:rPr lang="en-US" smtClean="0"/>
              <a:t/>
            </a:r>
            <a:br>
              <a:rPr lang="en-US" smtClean="0"/>
            </a:br>
            <a:endParaRPr lang="ru-RU" smtClean="0"/>
          </a:p>
        </p:txBody>
      </p:sp>
      <p:sp>
        <p:nvSpPr>
          <p:cNvPr id="6" name="Прямоугольник 5"/>
          <p:cNvSpPr/>
          <p:nvPr/>
        </p:nvSpPr>
        <p:spPr>
          <a:xfrm>
            <a:off x="6516216" y="3068960"/>
            <a:ext cx="3240360" cy="584775"/>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fontAlgn="auto">
              <a:spcBef>
                <a:spcPts val="0"/>
              </a:spcBef>
              <a:spcAft>
                <a:spcPts val="0"/>
              </a:spcAft>
              <a:defRPr/>
            </a:pPr>
            <a:r>
              <a:rPr lang="ru-RU" sz="3200" b="1" dirty="0" smtClean="0">
                <a:ln w="11430"/>
                <a:solidFill>
                  <a:srgbClr val="C00000"/>
                </a:solidFill>
                <a:effectLst>
                  <a:outerShdw blurRad="50800" dist="39000" dir="5460000" algn="tl">
                    <a:srgbClr val="000000">
                      <a:alpha val="38000"/>
                    </a:srgbClr>
                  </a:outerShdw>
                </a:effectLst>
              </a:rPr>
              <a:t>47,6 </a:t>
            </a:r>
            <a:r>
              <a:rPr lang="en-US" sz="3200" b="1" dirty="0" smtClean="0">
                <a:ln w="11430"/>
                <a:solidFill>
                  <a:srgbClr val="C00000"/>
                </a:solidFill>
                <a:effectLst>
                  <a:outerShdw blurRad="50800" dist="39000" dir="5460000" algn="tl">
                    <a:srgbClr val="000000">
                      <a:alpha val="38000"/>
                    </a:srgbClr>
                  </a:outerShdw>
                </a:effectLst>
              </a:rPr>
              <a:t>– </a:t>
            </a:r>
            <a:r>
              <a:rPr lang="ru-RU" sz="3200" b="1" dirty="0" smtClean="0">
                <a:ln w="11430"/>
                <a:solidFill>
                  <a:srgbClr val="C00000"/>
                </a:solidFill>
                <a:effectLst>
                  <a:outerShdw blurRad="50800" dist="39000" dir="5460000" algn="tl">
                    <a:srgbClr val="000000">
                      <a:alpha val="38000"/>
                    </a:srgbClr>
                  </a:outerShdw>
                </a:effectLst>
              </a:rPr>
              <a:t>ПК</a:t>
            </a:r>
          </a:p>
        </p:txBody>
      </p:sp>
      <p:sp>
        <p:nvSpPr>
          <p:cNvPr id="7" name="Прямоугольник 6"/>
          <p:cNvSpPr/>
          <p:nvPr/>
        </p:nvSpPr>
        <p:spPr>
          <a:xfrm>
            <a:off x="971600" y="3717032"/>
            <a:ext cx="7488882" cy="45719"/>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ru-RU"/>
          </a:p>
        </p:txBody>
      </p:sp>
      <p:sp>
        <p:nvSpPr>
          <p:cNvPr id="9" name="Прямоугольник 8"/>
          <p:cNvSpPr/>
          <p:nvPr/>
        </p:nvSpPr>
        <p:spPr>
          <a:xfrm>
            <a:off x="971600" y="4365104"/>
            <a:ext cx="7488882" cy="45719"/>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ru-RU"/>
          </a:p>
        </p:txBody>
      </p:sp>
      <p:sp>
        <p:nvSpPr>
          <p:cNvPr id="10" name="Прямоугольник 9"/>
          <p:cNvSpPr/>
          <p:nvPr/>
        </p:nvSpPr>
        <p:spPr>
          <a:xfrm>
            <a:off x="6516216" y="3789040"/>
            <a:ext cx="3312368" cy="584775"/>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fontAlgn="auto">
              <a:spcBef>
                <a:spcPts val="0"/>
              </a:spcBef>
              <a:spcAft>
                <a:spcPts val="0"/>
              </a:spcAft>
              <a:defRPr/>
            </a:pPr>
            <a:r>
              <a:rPr lang="ru-RU" sz="3200" b="1" dirty="0" smtClean="0">
                <a:ln w="11430"/>
                <a:solidFill>
                  <a:srgbClr val="C00000"/>
                </a:solidFill>
                <a:effectLst>
                  <a:outerShdw blurRad="50800" dist="39000" dir="5460000" algn="tl">
                    <a:srgbClr val="000000">
                      <a:alpha val="38000"/>
                    </a:srgbClr>
                  </a:outerShdw>
                </a:effectLst>
              </a:rPr>
              <a:t>39,6 </a:t>
            </a:r>
            <a:r>
              <a:rPr lang="en-US" sz="3200" b="1" dirty="0" smtClean="0">
                <a:ln w="11430"/>
                <a:solidFill>
                  <a:srgbClr val="C00000"/>
                </a:solidFill>
                <a:effectLst>
                  <a:outerShdw blurRad="50800" dist="39000" dir="5460000" algn="tl">
                    <a:srgbClr val="000000">
                      <a:alpha val="38000"/>
                    </a:srgbClr>
                  </a:outerShdw>
                </a:effectLst>
              </a:rPr>
              <a:t>– </a:t>
            </a:r>
            <a:r>
              <a:rPr lang="ru-RU" sz="3200" b="1" dirty="0" smtClean="0">
                <a:ln w="11430"/>
                <a:solidFill>
                  <a:srgbClr val="C00000"/>
                </a:solidFill>
                <a:effectLst>
                  <a:outerShdw blurRad="50800" dist="39000" dir="5460000" algn="tl">
                    <a:srgbClr val="000000">
                      <a:alpha val="38000"/>
                    </a:srgbClr>
                  </a:outerShdw>
                </a:effectLst>
              </a:rPr>
              <a:t>РФ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1000"/>
                                        <p:tgtEl>
                                          <p:spTgt spid="10"/>
                                        </p:tgtEl>
                                      </p:cBhvr>
                                    </p:animEffect>
                                  </p:childTnLst>
                                </p:cTn>
                              </p:par>
                            </p:childTnLst>
                          </p:cTn>
                        </p:par>
                        <p:par>
                          <p:cTn id="11" fill="hold">
                            <p:stCondLst>
                              <p:cond delay="1000"/>
                            </p:stCondLst>
                            <p:childTnLst>
                              <p:par>
                                <p:cTn id="12" presetID="22" presetClass="entr" presetSubtype="8"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500"/>
                                        <p:tgtEl>
                                          <p:spTgt spid="7"/>
                                        </p:tgtEl>
                                      </p:cBhvr>
                                    </p:animEffect>
                                  </p:childTnLst>
                                </p:cTn>
                              </p:par>
                              <p:par>
                                <p:cTn id="15" presetID="10"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Результаты ЕГЭ-2014: </a:t>
            </a:r>
            <a:br>
              <a:rPr lang="ru-RU" sz="2800" dirty="0" smtClean="0"/>
            </a:br>
            <a:r>
              <a:rPr lang="ru-RU" sz="2800" dirty="0" smtClean="0"/>
              <a:t>Ленинский район</a:t>
            </a:r>
            <a:br>
              <a:rPr lang="ru-RU" sz="2800" dirty="0" smtClean="0"/>
            </a:br>
            <a:r>
              <a:rPr lang="ru-RU" sz="2800" dirty="0" smtClean="0"/>
              <a:t>математика</a:t>
            </a:r>
            <a:endParaRPr lang="ru-RU" sz="2800" dirty="0"/>
          </a:p>
        </p:txBody>
      </p:sp>
      <p:graphicFrame>
        <p:nvGraphicFramePr>
          <p:cNvPr id="5" name="Содержимое 4"/>
          <p:cNvGraphicFramePr>
            <a:graphicFrameLocks noGrp="1"/>
          </p:cNvGraphicFramePr>
          <p:nvPr>
            <p:ph idx="1"/>
          </p:nvPr>
        </p:nvGraphicFramePr>
        <p:xfrm>
          <a:off x="214283" y="1214438"/>
          <a:ext cx="8643968" cy="54292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Математика ЕГЭ МБОУ «СОШ №6»</a:t>
            </a:r>
            <a:endParaRPr lang="ru-RU" dirty="0"/>
          </a:p>
        </p:txBody>
      </p:sp>
      <p:graphicFrame>
        <p:nvGraphicFramePr>
          <p:cNvPr id="3" name="Диаграмма 2"/>
          <p:cNvGraphicFramePr/>
          <p:nvPr/>
        </p:nvGraphicFramePr>
        <p:xfrm>
          <a:off x="428596" y="1500174"/>
          <a:ext cx="8429684" cy="48895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Средний балл </a:t>
            </a:r>
            <a:r>
              <a:rPr lang="ru-RU" smtClean="0"/>
              <a:t>по математике</a:t>
            </a:r>
            <a:endParaRPr lang="ru-RU" dirty="0"/>
          </a:p>
        </p:txBody>
      </p:sp>
      <p:graphicFrame>
        <p:nvGraphicFramePr>
          <p:cNvPr id="3" name="Диаграмма 2"/>
          <p:cNvGraphicFramePr/>
          <p:nvPr/>
        </p:nvGraphicFramePr>
        <p:xfrm>
          <a:off x="357158" y="1397000"/>
          <a:ext cx="8643998" cy="524671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Содержимое 8"/>
          <p:cNvGraphicFramePr>
            <a:graphicFrameLocks/>
          </p:cNvGraphicFramePr>
          <p:nvPr/>
        </p:nvGraphicFramePr>
        <p:xfrm>
          <a:off x="214282" y="1052736"/>
          <a:ext cx="8715436" cy="5448098"/>
        </p:xfrm>
        <a:graphic>
          <a:graphicData uri="http://schemas.openxmlformats.org/drawingml/2006/chart">
            <c:chart xmlns:c="http://schemas.openxmlformats.org/drawingml/2006/chart" xmlns:r="http://schemas.openxmlformats.org/officeDocument/2006/relationships" r:id="rId3"/>
          </a:graphicData>
        </a:graphic>
      </p:graphicFrame>
      <p:sp>
        <p:nvSpPr>
          <p:cNvPr id="164868" name="Заголовок 1"/>
          <p:cNvSpPr>
            <a:spLocks noGrp="1"/>
          </p:cNvSpPr>
          <p:nvPr>
            <p:ph type="title"/>
          </p:nvPr>
        </p:nvSpPr>
        <p:spPr>
          <a:xfrm>
            <a:off x="1357313" y="500063"/>
            <a:ext cx="7500937" cy="928687"/>
          </a:xfrm>
        </p:spPr>
        <p:txBody>
          <a:bodyPr>
            <a:normAutofit fontScale="90000"/>
          </a:bodyPr>
          <a:lstStyle/>
          <a:p>
            <a:r>
              <a:rPr lang="ru-RU" sz="3200" smtClean="0"/>
              <a:t>Результаты ЕГЭ по русскому языку</a:t>
            </a:r>
            <a:r>
              <a:rPr lang="en-US" smtClean="0"/>
              <a:t/>
            </a:r>
            <a:br>
              <a:rPr lang="en-US" smtClean="0"/>
            </a:br>
            <a:endParaRPr lang="ru-RU" smtClean="0"/>
          </a:p>
        </p:txBody>
      </p:sp>
      <p:sp>
        <p:nvSpPr>
          <p:cNvPr id="6" name="Прямоугольник 5"/>
          <p:cNvSpPr/>
          <p:nvPr/>
        </p:nvSpPr>
        <p:spPr>
          <a:xfrm>
            <a:off x="6876256" y="2420888"/>
            <a:ext cx="2267744" cy="584775"/>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fontAlgn="auto">
              <a:spcBef>
                <a:spcPts val="0"/>
              </a:spcBef>
              <a:spcAft>
                <a:spcPts val="0"/>
              </a:spcAft>
              <a:defRPr/>
            </a:pPr>
            <a:r>
              <a:rPr lang="ru-RU" sz="3200" b="1" dirty="0" smtClean="0">
                <a:ln w="11430"/>
                <a:solidFill>
                  <a:srgbClr val="C00000"/>
                </a:solidFill>
                <a:effectLst>
                  <a:outerShdw blurRad="50800" dist="39000" dir="5460000" algn="tl">
                    <a:srgbClr val="000000">
                      <a:alpha val="38000"/>
                    </a:srgbClr>
                  </a:outerShdw>
                </a:effectLst>
              </a:rPr>
              <a:t> 66,98 – ПК </a:t>
            </a:r>
          </a:p>
        </p:txBody>
      </p:sp>
      <p:sp>
        <p:nvSpPr>
          <p:cNvPr id="5" name="Прямоугольник 4"/>
          <p:cNvSpPr/>
          <p:nvPr/>
        </p:nvSpPr>
        <p:spPr>
          <a:xfrm>
            <a:off x="1403648" y="2924944"/>
            <a:ext cx="7416874" cy="45719"/>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ru-RU"/>
          </a:p>
        </p:txBody>
      </p:sp>
      <p:sp>
        <p:nvSpPr>
          <p:cNvPr id="8" name="Прямоугольник 7"/>
          <p:cNvSpPr/>
          <p:nvPr/>
        </p:nvSpPr>
        <p:spPr>
          <a:xfrm>
            <a:off x="1331640" y="5085184"/>
            <a:ext cx="7416874" cy="45719"/>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ru-RU"/>
          </a:p>
        </p:txBody>
      </p:sp>
      <p:sp>
        <p:nvSpPr>
          <p:cNvPr id="9" name="Прямоугольник 8"/>
          <p:cNvSpPr/>
          <p:nvPr/>
        </p:nvSpPr>
        <p:spPr>
          <a:xfrm>
            <a:off x="6948264" y="4437112"/>
            <a:ext cx="2339752" cy="584775"/>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fontAlgn="auto">
              <a:spcBef>
                <a:spcPts val="0"/>
              </a:spcBef>
              <a:spcAft>
                <a:spcPts val="0"/>
              </a:spcAft>
              <a:defRPr/>
            </a:pPr>
            <a:r>
              <a:rPr lang="ru-RU" sz="3200" b="1" dirty="0" smtClean="0">
                <a:ln w="11430"/>
                <a:solidFill>
                  <a:srgbClr val="C00000"/>
                </a:solidFill>
                <a:effectLst>
                  <a:outerShdw blurRad="50800" dist="39000" dir="5460000" algn="tl">
                    <a:srgbClr val="000000">
                      <a:alpha val="38000"/>
                    </a:srgbClr>
                  </a:outerShdw>
                </a:effectLst>
              </a:rPr>
              <a:t>62,5 – РФ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1000"/>
                                        <p:tgtEl>
                                          <p:spTgt spid="9"/>
                                        </p:tgtEl>
                                      </p:cBhvr>
                                    </p:animEffect>
                                  </p:childTnLst>
                                </p:cTn>
                              </p:par>
                            </p:childTnLst>
                          </p:cTn>
                        </p:par>
                        <p:par>
                          <p:cTn id="11" fill="hold">
                            <p:stCondLst>
                              <p:cond delay="1000"/>
                            </p:stCondLst>
                            <p:childTnLst>
                              <p:par>
                                <p:cTn id="12" presetID="10" presetClass="entr" presetSubtype="0"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57313" y="214313"/>
            <a:ext cx="7500937" cy="1000110"/>
          </a:xfrm>
        </p:spPr>
        <p:txBody>
          <a:bodyPr>
            <a:normAutofit fontScale="90000"/>
          </a:bodyPr>
          <a:lstStyle/>
          <a:p>
            <a:r>
              <a:rPr lang="ru-RU" sz="2800" dirty="0" smtClean="0"/>
              <a:t>Результаты ЕГЭ-2013: </a:t>
            </a:r>
            <a:br>
              <a:rPr lang="ru-RU" sz="2800" dirty="0" smtClean="0"/>
            </a:br>
            <a:r>
              <a:rPr lang="ru-RU" sz="2800" dirty="0" smtClean="0"/>
              <a:t>Ленинский район</a:t>
            </a:r>
            <a:br>
              <a:rPr lang="ru-RU" sz="2800" dirty="0" smtClean="0"/>
            </a:br>
            <a:r>
              <a:rPr lang="ru-RU" sz="2000" dirty="0" smtClean="0"/>
              <a:t>русский язык</a:t>
            </a:r>
            <a:endParaRPr lang="ru-RU" sz="2000" dirty="0"/>
          </a:p>
        </p:txBody>
      </p:sp>
      <p:graphicFrame>
        <p:nvGraphicFramePr>
          <p:cNvPr id="6" name="Содержимое 5"/>
          <p:cNvGraphicFramePr>
            <a:graphicFrameLocks noGrp="1"/>
          </p:cNvGraphicFramePr>
          <p:nvPr>
            <p:ph idx="1"/>
          </p:nvPr>
        </p:nvGraphicFramePr>
        <p:xfrm>
          <a:off x="214283" y="1214438"/>
          <a:ext cx="8643968" cy="54292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170</TotalTime>
  <Words>2645</Words>
  <Application>Microsoft Office PowerPoint</Application>
  <PresentationFormat>Экран (4:3)</PresentationFormat>
  <Paragraphs>464</Paragraphs>
  <Slides>33</Slides>
  <Notes>23</Notes>
  <HiddenSlides>0</HiddenSlides>
  <MMClips>0</MMClips>
  <ScaleCrop>false</ScaleCrop>
  <HeadingPairs>
    <vt:vector size="6" baseType="variant">
      <vt:variant>
        <vt:lpstr>Тема</vt:lpstr>
      </vt:variant>
      <vt:variant>
        <vt:i4>1</vt:i4>
      </vt:variant>
      <vt:variant>
        <vt:lpstr>Внедренные серверы OLE</vt:lpstr>
      </vt:variant>
      <vt:variant>
        <vt:i4>2</vt:i4>
      </vt:variant>
      <vt:variant>
        <vt:lpstr>Заголовки слайдов</vt:lpstr>
      </vt:variant>
      <vt:variant>
        <vt:i4>33</vt:i4>
      </vt:variant>
    </vt:vector>
  </HeadingPairs>
  <TitlesOfParts>
    <vt:vector size="36" baseType="lpstr">
      <vt:lpstr>Солнцестояние</vt:lpstr>
      <vt:lpstr>Лист Microsoft Office Excel 97-2003</vt:lpstr>
      <vt:lpstr>Диаграмма</vt:lpstr>
      <vt:lpstr>Результативность деятельности  в 2013-2014 учебном году               МБОУ «СОШ №6»г.Перми</vt:lpstr>
      <vt:lpstr>Критерии и показатели результативности</vt:lpstr>
      <vt:lpstr>Критерии и показатели результативности</vt:lpstr>
      <vt:lpstr>Результаты ЕГЭ по математике </vt:lpstr>
      <vt:lpstr>Результаты ЕГЭ-2014:  Ленинский район математика</vt:lpstr>
      <vt:lpstr>Математика ЕГЭ МБОУ «СОШ №6»</vt:lpstr>
      <vt:lpstr>Средний балл по математике</vt:lpstr>
      <vt:lpstr>Результаты ЕГЭ по русскому языку </vt:lpstr>
      <vt:lpstr>Результаты ЕГЭ-2013:  Ленинский район русский язык</vt:lpstr>
      <vt:lpstr>Русский язык ЕГЭ МБОУ «СОШ №6»</vt:lpstr>
      <vt:lpstr>Средний балл по русскому языку</vt:lpstr>
      <vt:lpstr>Результаты ЕГЭ по «любимым предметам»</vt:lpstr>
      <vt:lpstr>Результаты ЕГЭ по «любимым предметам» биология</vt:lpstr>
      <vt:lpstr>Результаты ЕГЭ «любимые предметы» химия</vt:lpstr>
      <vt:lpstr>Результаты ЕГЭ по «любимым предметам» физика</vt:lpstr>
      <vt:lpstr>Результаты ЕГЭ по «любимым предметам» география </vt:lpstr>
      <vt:lpstr>Количество выпускников, набравших по итогам ЕГЭ больше 225-баллов в ОУ Ленинского района</vt:lpstr>
      <vt:lpstr>Пермский край в сравнении с другими субъектами РФ</vt:lpstr>
      <vt:lpstr>Нарушения Порядка проведения ЕГЭ в Пермском крае в 2014 году (основной период)</vt:lpstr>
      <vt:lpstr>Как это было?</vt:lpstr>
      <vt:lpstr>«Подозрительные» метки</vt:lpstr>
      <vt:lpstr>Что же кроется в деталях?</vt:lpstr>
      <vt:lpstr>Бывает и так……</vt:lpstr>
      <vt:lpstr>ЕГЭ 2014 глазами выпускников…</vt:lpstr>
      <vt:lpstr>Итоговая аттестация   9 классов </vt:lpstr>
      <vt:lpstr>Рейтинг ОУ Ленинского района по результатам ГИА учащихся 9 классов  в 2014 г. (средний балл по обязательным предметам) математика</vt:lpstr>
      <vt:lpstr>Рейтинг ОУ Ленинского района по результатам ГИА учащихся 9 классов  в 2014 г. (средний балл по обязательным предметам) русский язык</vt:lpstr>
      <vt:lpstr>Мониторинг 4классы средний балл</vt:lpstr>
      <vt:lpstr>Слайд 29</vt:lpstr>
      <vt:lpstr>Слайд 30</vt:lpstr>
      <vt:lpstr>Итоги аттестации  педагогических работников  </vt:lpstr>
      <vt:lpstr>Аттестация педагогов                 МБОУ «СОШ №6»</vt:lpstr>
      <vt:lpstr>Мониторинг предметных и метапредметных  знаний учителей</vt:lpstr>
    </vt:vector>
  </TitlesOfParts>
  <Company>МБОУ "СОШ № 6" г.Перми</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39</cp:revision>
  <dcterms:created xsi:type="dcterms:W3CDTF">2014-08-28T05:11:40Z</dcterms:created>
  <dcterms:modified xsi:type="dcterms:W3CDTF">2014-08-28T12:38:53Z</dcterms:modified>
</cp:coreProperties>
</file>